
<file path=[Content_Types].xml><?xml version="1.0" encoding="utf-8"?>
<Types xmlns="http://schemas.openxmlformats.org/package/2006/content-types">
  <Default Extension="png" ContentType="image/png"/>
  <Default Extension="bmp" ContentType="image/bmp"/>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9"/>
  </p:notesMasterIdLst>
  <p:sldIdLst>
    <p:sldId id="277" r:id="rId3"/>
    <p:sldId id="258" r:id="rId4"/>
    <p:sldId id="278" r:id="rId5"/>
    <p:sldId id="260" r:id="rId6"/>
    <p:sldId id="334" r:id="rId7"/>
    <p:sldId id="335" r:id="rId8"/>
    <p:sldId id="328" r:id="rId9"/>
    <p:sldId id="263" r:id="rId10"/>
    <p:sldId id="313" r:id="rId11"/>
    <p:sldId id="322" r:id="rId12"/>
    <p:sldId id="314" r:id="rId13"/>
    <p:sldId id="315" r:id="rId14"/>
    <p:sldId id="316" r:id="rId15"/>
    <p:sldId id="317" r:id="rId16"/>
    <p:sldId id="323" r:id="rId17"/>
    <p:sldId id="270" r:id="rId18"/>
    <p:sldId id="324" r:id="rId19"/>
    <p:sldId id="326" r:id="rId20"/>
    <p:sldId id="274" r:id="rId21"/>
    <p:sldId id="330" r:id="rId22"/>
    <p:sldId id="320" r:id="rId23"/>
    <p:sldId id="321" r:id="rId24"/>
    <p:sldId id="333" r:id="rId25"/>
    <p:sldId id="331" r:id="rId26"/>
    <p:sldId id="336" r:id="rId27"/>
    <p:sldId id="276"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B6BBEF7-9717-4733-A929-535518E6EBF6}">
          <p14:sldIdLst>
            <p14:sldId id="277"/>
            <p14:sldId id="258"/>
          </p14:sldIdLst>
        </p14:section>
        <p14:section name="Author Your Presentation" id="{16378913-E5ED-4281-BAF5-F1F938CB0BED}">
          <p14:sldIdLst>
            <p14:sldId id="278"/>
            <p14:sldId id="260"/>
            <p14:sldId id="334"/>
            <p14:sldId id="335"/>
            <p14:sldId id="328"/>
          </p14:sldIdLst>
        </p14:section>
        <p14:section name="Enrich Your Presentation" id="{E2D565D1-BA5E-44E6-A40E-50A644912248}">
          <p14:sldIdLst>
            <p14:sldId id="263"/>
            <p14:sldId id="313"/>
            <p14:sldId id="322"/>
            <p14:sldId id="314"/>
            <p14:sldId id="315"/>
            <p14:sldId id="316"/>
            <p14:sldId id="317"/>
            <p14:sldId id="323"/>
          </p14:sldIdLst>
        </p14:section>
        <p14:section name="Deliver Your Presentation" id="{71D59651-8EFA-4415-9623-98B4C4A8699C}">
          <p14:sldIdLst>
            <p14:sldId id="270"/>
            <p14:sldId id="324"/>
            <p14:sldId id="326"/>
          </p14:sldIdLst>
        </p14:section>
        <p14:section name="There's More!" id="{2E16B512-814A-4DC1-A986-25475E10E0EF}">
          <p14:sldIdLst>
            <p14:sldId id="274"/>
            <p14:sldId id="330"/>
            <p14:sldId id="320"/>
            <p14:sldId id="321"/>
            <p14:sldId id="333"/>
            <p14:sldId id="331"/>
            <p14:sldId id="336"/>
            <p14:sldId id="276"/>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62" autoAdjust="0"/>
    <p:restoredTop sz="89825" autoAdjust="0"/>
  </p:normalViewPr>
  <p:slideViewPr>
    <p:cSldViewPr>
      <p:cViewPr varScale="1">
        <p:scale>
          <a:sx n="66" d="100"/>
          <a:sy n="66" d="100"/>
        </p:scale>
        <p:origin x="-1590" y="-102"/>
      </p:cViewPr>
      <p:guideLst>
        <p:guide orient="horz" pos="2160"/>
        <p:guide pos="2880"/>
      </p:guideLst>
    </p:cSldViewPr>
  </p:slideViewPr>
  <p:outlineViewPr>
    <p:cViewPr>
      <p:scale>
        <a:sx n="33" d="100"/>
        <a:sy n="33" d="100"/>
      </p:scale>
      <p:origin x="0" y="198"/>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F830A1-3891-4B82-A120-081866556DA0}" type="datetimeFigureOut">
              <a:rPr lang="en-US" smtClean="0"/>
              <a:pPr/>
              <a:t>4/17/2013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C9574-A819-4FE4-99A7-1E27AD09ADC2}" type="slidenum">
              <a:rPr lang="en-US" smtClean="0"/>
              <a:pPr/>
              <a:t>‹#›</a:t>
            </a:fld>
            <a:endParaRPr lang="en-US" dirty="0"/>
          </a:p>
        </p:txBody>
      </p:sp>
    </p:spTree>
    <p:extLst>
      <p:ext uri="{BB962C8B-B14F-4D97-AF65-F5344CB8AC3E}">
        <p14:creationId xmlns:p14="http://schemas.microsoft.com/office/powerpoint/2010/main" val="2295231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a:t>
            </a:r>
            <a:r>
              <a:rPr lang="en-US" dirty="0" smtClean="0"/>
              <a:t>presentation demonstrates the new capabilities of PowerPoint and it is best viewed in Slide Show. These slides are designed to give you great ideas for the presentations you’ll create in PowerPoint 2010!</a:t>
            </a:r>
          </a:p>
          <a:p>
            <a:endParaRPr lang="en-US" dirty="0" smtClean="0"/>
          </a:p>
          <a:p>
            <a:r>
              <a:rPr lang="en-US" dirty="0" smtClean="0"/>
              <a:t>For more sample templates, click the File tab, and then on the New tab, click Sample Templates.</a:t>
            </a:r>
          </a:p>
        </p:txBody>
      </p:sp>
      <p:sp>
        <p:nvSpPr>
          <p:cNvPr id="4" name="Slide Number Placeholder 3"/>
          <p:cNvSpPr>
            <a:spLocks noGrp="1"/>
          </p:cNvSpPr>
          <p:nvPr>
            <p:ph type="sldNum" sz="quarter" idx="10"/>
          </p:nvPr>
        </p:nvSpPr>
        <p:spPr/>
        <p:txBody>
          <a:bodyPr/>
          <a:lstStyle/>
          <a:p>
            <a:fld id="{58CC9574-A819-4FE4-99A7-1E27AD09ADC2}" type="slidenum">
              <a:rPr lang="en-US" smtClean="0"/>
              <a:pPr/>
              <a:t>1</a:t>
            </a:fld>
            <a:endParaRPr lang="en-US" dirty="0"/>
          </a:p>
        </p:txBody>
      </p:sp>
    </p:spTree>
    <p:extLst>
      <p:ext uri="{BB962C8B-B14F-4D97-AF65-F5344CB8AC3E}">
        <p14:creationId xmlns:p14="http://schemas.microsoft.com/office/powerpoint/2010/main" val="334089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22</a:t>
            </a:fld>
            <a:endParaRPr lang="en-US" dirty="0"/>
          </a:p>
        </p:txBody>
      </p:sp>
    </p:spTree>
    <p:extLst>
      <p:ext uri="{BB962C8B-B14F-4D97-AF65-F5344CB8AC3E}">
        <p14:creationId xmlns:p14="http://schemas.microsoft.com/office/powerpoint/2010/main" val="3441230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853773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pPr/>
              <a:t>2</a:t>
            </a:fld>
            <a:endParaRPr lang="en-US" dirty="0"/>
          </a:p>
        </p:txBody>
      </p:sp>
    </p:spTree>
    <p:extLst>
      <p:ext uri="{BB962C8B-B14F-4D97-AF65-F5344CB8AC3E}">
        <p14:creationId xmlns:p14="http://schemas.microsoft.com/office/powerpoint/2010/main" val="516490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3</a:t>
            </a:fld>
            <a:endParaRPr lang="en-US" dirty="0"/>
          </a:p>
        </p:txBody>
      </p:sp>
    </p:spTree>
    <p:extLst>
      <p:ext uri="{BB962C8B-B14F-4D97-AF65-F5344CB8AC3E}">
        <p14:creationId xmlns:p14="http://schemas.microsoft.com/office/powerpoint/2010/main" val="4268706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manipulate these</a:t>
            </a:r>
            <a:r>
              <a:rPr lang="en-US" baseline="0" dirty="0" smtClean="0"/>
              <a:t> three properties to be our breakthrough in this project.</a:t>
            </a:r>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738468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111937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Firstly pick a clear edge detected image and</a:t>
            </a:r>
            <a:r>
              <a:rPr lang="en-US" altLang="zh-CN" baseline="0" dirty="0" smtClean="0"/>
              <a:t> make the template pattern by hand. Then Gaussian filter it to make the template suitable for different images.</a:t>
            </a:r>
          </a:p>
          <a:p>
            <a:r>
              <a:rPr lang="en-US" altLang="zh-CN" baseline="0" dirty="0" smtClean="0"/>
              <a:t>Make images into same size</a:t>
            </a:r>
          </a:p>
          <a:p>
            <a:endParaRPr lang="zh-CN" alt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9</a:t>
            </a:fld>
            <a:endParaRPr lang="en-US" dirty="0"/>
          </a:p>
        </p:txBody>
      </p:sp>
    </p:spTree>
    <p:extLst>
      <p:ext uri="{BB962C8B-B14F-4D97-AF65-F5344CB8AC3E}">
        <p14:creationId xmlns:p14="http://schemas.microsoft.com/office/powerpoint/2010/main" val="233958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Normalized maximal</a:t>
            </a:r>
            <a:r>
              <a:rPr lang="en-US" altLang="zh-CN" baseline="0" dirty="0" smtClean="0"/>
              <a:t> value for later deciding threshold</a:t>
            </a:r>
          </a:p>
          <a:p>
            <a:r>
              <a:rPr lang="en-US" altLang="zh-CN" baseline="0" dirty="0" smtClean="0"/>
              <a:t>The size of template cannot be too small, because the noisy will have much more impact on the convolution result. </a:t>
            </a:r>
            <a:endParaRPr lang="zh-CN" alt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11</a:t>
            </a:fld>
            <a:endParaRPr lang="en-US" dirty="0"/>
          </a:p>
        </p:txBody>
      </p:sp>
    </p:spTree>
    <p:extLst>
      <p:ext uri="{BB962C8B-B14F-4D97-AF65-F5344CB8AC3E}">
        <p14:creationId xmlns:p14="http://schemas.microsoft.com/office/powerpoint/2010/main" val="1223636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342981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592238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stretch>
            <a:fillRect/>
          </a:stretch>
        </p:blipFill>
        <p:spPr>
          <a:xfrm>
            <a:off x="20548" y="20547"/>
            <a:ext cx="3498527" cy="2825393"/>
          </a:xfrm>
          <a:prstGeom prst="rect">
            <a:avLst/>
          </a:prstGeom>
        </p:spPr>
      </p:pic>
      <p:pic>
        <p:nvPicPr>
          <p:cNvPr id="8" name="Picture 7"/>
          <p:cNvPicPr>
            <a:picLocks noChangeAspect="1"/>
          </p:cNvPicPr>
          <p:nvPr userDrawn="1"/>
        </p:nvPicPr>
        <p:blipFill>
          <a:blip r:embed="rId3" cstate="print"/>
          <a:stretch>
            <a:fillRect/>
          </a:stretch>
        </p:blipFill>
        <p:spPr>
          <a:xfrm>
            <a:off x="3503486" y="20548"/>
            <a:ext cx="5624418" cy="2825496"/>
          </a:xfrm>
          <a:prstGeom prst="rect">
            <a:avLst/>
          </a:prstGeom>
        </p:spPr>
      </p:pic>
      <p:pic>
        <p:nvPicPr>
          <p:cNvPr id="9" name="Picture 8"/>
          <p:cNvPicPr>
            <a:picLocks noChangeAspect="1"/>
          </p:cNvPicPr>
          <p:nvPr userDrawn="1"/>
        </p:nvPicPr>
        <p:blipFill>
          <a:blip r:embed="rId4" cstate="print"/>
          <a:stretch>
            <a:fillRect/>
          </a:stretch>
        </p:blipFill>
        <p:spPr>
          <a:xfrm>
            <a:off x="20923" y="2818500"/>
            <a:ext cx="7668994" cy="2296266"/>
          </a:xfrm>
          <a:prstGeom prst="rect">
            <a:avLst/>
          </a:prstGeom>
        </p:spPr>
      </p:pic>
      <p:pic>
        <p:nvPicPr>
          <p:cNvPr id="10" name="Picture 9"/>
          <p:cNvPicPr>
            <a:picLocks noChangeAspect="1"/>
          </p:cNvPicPr>
          <p:nvPr userDrawn="1"/>
        </p:nvPicPr>
        <p:blipFill>
          <a:blip r:embed="rId5" cstate="print"/>
          <a:stretch>
            <a:fillRect/>
          </a:stretch>
        </p:blipFill>
        <p:spPr>
          <a:xfrm>
            <a:off x="7662119" y="2819400"/>
            <a:ext cx="1461333" cy="2293850"/>
          </a:xfrm>
          <a:prstGeom prst="rect">
            <a:avLst/>
          </a:prstGeom>
        </p:spPr>
      </p:pic>
      <p:pic>
        <p:nvPicPr>
          <p:cNvPr id="11" name="Picture 10"/>
          <p:cNvPicPr>
            <a:picLocks/>
          </p:cNvPicPr>
          <p:nvPr userDrawn="1"/>
        </p:nvPicPr>
        <p:blipFill>
          <a:blip r:embed="rId6" cstate="print"/>
          <a:stretch>
            <a:fillRect/>
          </a:stretch>
        </p:blipFill>
        <p:spPr>
          <a:xfrm>
            <a:off x="20548" y="5089818"/>
            <a:ext cx="9098280" cy="1737360"/>
          </a:xfrm>
          <a:prstGeom prst="rect">
            <a:avLst/>
          </a:prstGeom>
        </p:spPr>
      </p:pic>
      <p:sp>
        <p:nvSpPr>
          <p:cNvPr id="14" name="Rectangle 13"/>
          <p:cNvSpPr/>
          <p:nvPr userDrawn="1"/>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sp>
        <p:nvSpPr>
          <p:cNvPr id="4" name="Date Placeholder 3"/>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4/17/2013</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15" name="Text Placeholder 15"/>
          <p:cNvSpPr>
            <a:spLocks noGrp="1"/>
          </p:cNvSpPr>
          <p:nvPr>
            <p:ph type="body" sz="quarter" idx="14" hasCustomPrompt="1"/>
          </p:nvPr>
        </p:nvSpPr>
        <p:spPr>
          <a:xfrm>
            <a:off x="3581400" y="1295400"/>
            <a:ext cx="5105400" cy="1416269"/>
          </a:xfrm>
        </p:spPr>
        <p:txBody>
          <a:bodyPr anchor="b">
            <a:normAutofit/>
          </a:bodyPr>
          <a:lstStyle>
            <a:lvl1pPr algn="r">
              <a:buNone/>
              <a:defRPr lang="en-US" sz="2200" kern="1200" dirty="0" smtClean="0">
                <a:solidFill>
                  <a:schemeClr val="tx1">
                    <a:lumMod val="75000"/>
                    <a:lumOff val="25000"/>
                  </a:schemeClr>
                </a:solidFill>
                <a:latin typeface="Calibri" pitchFamily="34" charset="0"/>
                <a:ea typeface="+mn-ea"/>
                <a:cs typeface="+mn-cs"/>
              </a:defRPr>
            </a:lvl1pPr>
          </a:lstStyle>
          <a:p>
            <a:pPr lvl="0"/>
            <a:r>
              <a:rPr lang="en-US" dirty="0" smtClean="0"/>
              <a:t>Click to edit Master subtitle style</a:t>
            </a:r>
            <a:endParaRPr lang="en-US" dirty="0"/>
          </a:p>
        </p:txBody>
      </p:sp>
      <p:sp>
        <p:nvSpPr>
          <p:cNvPr id="2" name="Title 1"/>
          <p:cNvSpPr>
            <a:spLocks noGrp="1"/>
          </p:cNvSpPr>
          <p:nvPr>
            <p:ph type="title"/>
          </p:nvPr>
        </p:nvSpPr>
        <p:spPr>
          <a:xfrm>
            <a:off x="106344" y="4114800"/>
            <a:ext cx="7315200" cy="914400"/>
          </a:xfrm>
        </p:spPr>
        <p:txBody>
          <a:bodyPr anchor="b" anchorCtr="0">
            <a:normAutofit/>
          </a:bodyPr>
          <a:lstStyle>
            <a:lvl1pPr marL="0" indent="0">
              <a:defRPr lang="en-US" sz="3600" b="1" kern="1200" baseline="0">
                <a:solidFill>
                  <a:schemeClr val="bg1"/>
                </a:solidFill>
                <a:latin typeface="Arial" pitchFamily="34" charset="0"/>
                <a:ea typeface="+mn-ea"/>
                <a:cs typeface="Arial" pitchFamily="34" charset="0"/>
              </a:defRPr>
            </a:lvl1pPr>
          </a:lstStyle>
          <a:p>
            <a:pPr marL="342900" lvl="0" indent="-342900" algn="l" defTabSz="914400" rtl="0" eaLnBrk="1" latinLnBrk="0" hangingPunct="1">
              <a:spcBef>
                <a:spcPct val="20000"/>
              </a:spcBef>
              <a:buFont typeface="Arial" pitchFamily="34" charset="0"/>
              <a:buNone/>
            </a:pPr>
            <a:r>
              <a:rPr lang="en-US" altLang="zh-CN" smtClean="0"/>
              <a:t>Click to edit Master title style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 calcmode="lin" valueType="num">
                                      <p:cBhvr additive="base">
                                        <p:cTn id="15"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
                                            <p:txEl>
                                              <p:pRg st="0" end="0"/>
                                            </p:txEl>
                                          </p:spTgt>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edia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4/17/2013</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6" name="Rectangle 5"/>
          <p:cNvSpPr/>
          <p:nvPr userDrawn="1"/>
        </p:nvSpPr>
        <p:spPr>
          <a:xfrm>
            <a:off x="595263" y="4800600"/>
            <a:ext cx="4873752"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7" name="Title 1"/>
          <p:cNvSpPr>
            <a:spLocks noGrp="1"/>
          </p:cNvSpPr>
          <p:nvPr>
            <p:ph type="title"/>
          </p:nvPr>
        </p:nvSpPr>
        <p:spPr>
          <a:xfrm>
            <a:off x="606552" y="4800600"/>
            <a:ext cx="4809244" cy="566738"/>
          </a:xfrm>
        </p:spPr>
        <p:txBody>
          <a:bodyPr anchor="b">
            <a:normAutofit/>
          </a:bodyPr>
          <a:lstStyle>
            <a:lvl1pPr algn="ctr">
              <a:defRPr sz="1800" b="0" i="1">
                <a:solidFill>
                  <a:schemeClr val="bg1">
                    <a:lumMod val="85000"/>
                  </a:schemeClr>
                </a:solidFill>
                <a:latin typeface="Georgia" pitchFamily="18" charset="0"/>
              </a:defRPr>
            </a:lvl1pPr>
          </a:lstStyle>
          <a:p>
            <a:r>
              <a:rPr lang="en-US" altLang="zh-CN" smtClean="0"/>
              <a:t>Click to edit Master title style</a:t>
            </a:r>
            <a:endParaRPr lang="en-US" dirty="0"/>
          </a:p>
        </p:txBody>
      </p:sp>
      <p:sp>
        <p:nvSpPr>
          <p:cNvPr id="9" name="Media Placeholder 8"/>
          <p:cNvSpPr>
            <a:spLocks noGrp="1"/>
          </p:cNvSpPr>
          <p:nvPr>
            <p:ph type="media" sz="quarter" idx="13"/>
          </p:nvPr>
        </p:nvSpPr>
        <p:spPr>
          <a:xfrm>
            <a:off x="587022" y="838200"/>
            <a:ext cx="4873752" cy="3812822"/>
          </a:xfrm>
        </p:spPr>
        <p:txBody>
          <a:bodyPr/>
          <a:lstStyle>
            <a:lvl1pPr>
              <a:buNone/>
              <a:defRPr/>
            </a:lvl1pPr>
          </a:lstStyle>
          <a:p>
            <a:r>
              <a:rPr lang="en-US" altLang="zh-CN" smtClean="0"/>
              <a:t>Click icon to add media</a:t>
            </a:r>
            <a:endParaRPr lang="en-US" dirty="0"/>
          </a:p>
        </p:txBody>
      </p:sp>
      <p:sp>
        <p:nvSpPr>
          <p:cNvPr id="11" name="Text Placeholder 10"/>
          <p:cNvSpPr>
            <a:spLocks noGrp="1"/>
          </p:cNvSpPr>
          <p:nvPr>
            <p:ph type="body" sz="quarter" idx="14"/>
          </p:nvPr>
        </p:nvSpPr>
        <p:spPr>
          <a:xfrm>
            <a:off x="5776863" y="838200"/>
            <a:ext cx="2819400" cy="4636911"/>
          </a:xfrm>
        </p:spPr>
        <p:txBody>
          <a:bodyPr>
            <a:normAutofit/>
          </a:bodyPr>
          <a:lstStyle>
            <a:lvl1pPr marL="0" indent="0" algn="l">
              <a:buNone/>
              <a:defRPr sz="2400">
                <a:solidFill>
                  <a:schemeClr val="bg1"/>
                </a:solidFill>
              </a:defRPr>
            </a:lvl1pPr>
          </a:lstStyle>
          <a:p>
            <a:pPr lvl="0"/>
            <a:r>
              <a:rPr lang="en-US" altLang="zh-CN"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1792800" y="4800600"/>
            <a:ext cx="5500800"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2" name="Title 1"/>
          <p:cNvSpPr>
            <a:spLocks noGrp="1"/>
          </p:cNvSpPr>
          <p:nvPr>
            <p:ph type="title"/>
          </p:nvPr>
        </p:nvSpPr>
        <p:spPr>
          <a:xfrm>
            <a:off x="1792288" y="4800600"/>
            <a:ext cx="5486400" cy="566738"/>
          </a:xfrm>
        </p:spPr>
        <p:txBody>
          <a:bodyPr anchor="b">
            <a:normAutofit/>
          </a:bodyPr>
          <a:lstStyle>
            <a:lvl1pPr algn="ctr">
              <a:defRPr sz="1800" b="0" i="1">
                <a:solidFill>
                  <a:schemeClr val="bg1">
                    <a:lumMod val="85000"/>
                  </a:schemeClr>
                </a:solidFill>
                <a:latin typeface="Georgia" pitchFamily="18" charset="0"/>
              </a:defRPr>
            </a:lvl1pPr>
          </a:lstStyle>
          <a:p>
            <a:r>
              <a:rPr lang="en-US" altLang="zh-CN"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Click icon to add picture</a:t>
            </a:r>
            <a:endParaRPr lang="en-US" dirty="0"/>
          </a:p>
        </p:txBody>
      </p:sp>
      <p:sp>
        <p:nvSpPr>
          <p:cNvPr id="4" name="Text Placeholder 3"/>
          <p:cNvSpPr>
            <a:spLocks noGrp="1"/>
          </p:cNvSpPr>
          <p:nvPr>
            <p:ph type="body" sz="half" idx="2"/>
          </p:nvPr>
        </p:nvSpPr>
        <p:spPr>
          <a:xfrm>
            <a:off x="1792288" y="5562600"/>
            <a:ext cx="5486400" cy="6096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4/17/2013</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A258050E-B668-4FA7-85AD-C750C80A6E9B}" type="datetimeFigureOut">
              <a:rPr lang="en-US" smtClean="0"/>
              <a:pPr/>
              <a:t>4/17/2013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sp>
        <p:nvSpPr>
          <p:cNvPr id="14" name="Title 1"/>
          <p:cNvSpPr>
            <a:spLocks noGrp="1"/>
          </p:cNvSpPr>
          <p:nvPr>
            <p:ph type="title" hasCustomPrompt="1"/>
          </p:nvPr>
        </p:nvSpPr>
        <p:spPr>
          <a:xfrm>
            <a:off x="0" y="414867"/>
            <a:ext cx="5029200" cy="457200"/>
          </a:xfrm>
          <a:solidFill>
            <a:schemeClr val="tx1">
              <a:lumMod val="50000"/>
              <a:lumOff val="50000"/>
            </a:schemeClr>
          </a:solidFill>
        </p:spPr>
        <p:txBody>
          <a:bodyPr>
            <a:normAutofit/>
          </a:bodyPr>
          <a:lstStyle>
            <a:lvl1pPr algn="l">
              <a:defRPr lang="en-US" sz="2800" b="1" kern="1200" baseline="0" dirty="0">
                <a:solidFill>
                  <a:schemeClr val="bg1"/>
                </a:solidFill>
                <a:latin typeface="+mn-lt"/>
                <a:ea typeface="+mn-ea"/>
                <a:cs typeface="+mn-cs"/>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15000" y="274638"/>
            <a:ext cx="2057400" cy="5851525"/>
          </a:xfrm>
        </p:spPr>
        <p:txBody>
          <a:bodyPr vert="eaVert"/>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a:xfrm>
            <a:off x="457200" y="274638"/>
            <a:ext cx="51054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4/17/2013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Blank">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srcRect l="2599" r="5874" b="5262"/>
          <a:stretch/>
        </p:blipFill>
        <p:spPr>
          <a:xfrm>
            <a:off x="3530" y="5867400"/>
            <a:ext cx="9144000" cy="1053694"/>
          </a:xfrm>
          <a:prstGeom prst="rect">
            <a:avLst/>
          </a:prstGeom>
        </p:spPr>
      </p:pic>
      <p:sp>
        <p:nvSpPr>
          <p:cNvPr id="2" name="Date Placeholder 1"/>
          <p:cNvSpPr>
            <a:spLocks noGrp="1"/>
          </p:cNvSpPr>
          <p:nvPr>
            <p:ph type="dt" sz="half" idx="10"/>
          </p:nvPr>
        </p:nvSpPr>
        <p:spPr/>
        <p:txBody>
          <a:bodyPr/>
          <a:lstStyle/>
          <a:p>
            <a:fld id="{2FF934E2-BBB6-4D34-BB01-078E9AA25260}" type="datetimeFigureOut">
              <a:rPr lang="en-US" smtClean="0"/>
              <a:pPr/>
              <a:t>4/17/2013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3820FCD-5F4C-4989-BE05-0A8208BCBC21}"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1800" y="1992354"/>
            <a:ext cx="5867400" cy="1970046"/>
          </a:xfrm>
        </p:spPr>
        <p:txBody>
          <a:bodyPr anchor="ctr">
            <a:normAutofit/>
          </a:bodyPr>
          <a:lstStyle>
            <a:lvl1pPr algn="l">
              <a:defRPr sz="3000" b="1" cap="all"/>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381000" y="5105400"/>
            <a:ext cx="8229601" cy="375787"/>
          </a:xfrm>
        </p:spPr>
        <p:txBody>
          <a:bodyPr anchor="b">
            <a:normAutofit/>
          </a:bodyPr>
          <a:lstStyle>
            <a:lvl1pPr marL="0" indent="0" algn="r">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7" name="Oval 6"/>
          <p:cNvSpPr/>
          <p:nvPr userDrawn="1"/>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8" name="Rectangle 7"/>
          <p:cNvSpPr/>
          <p:nvPr userDrawn="1"/>
        </p:nvSpPr>
        <p:spPr>
          <a:xfrm>
            <a:off x="8686800" y="526537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6600"/>
                </a:solidFill>
              </a:rPr>
              <a:t>           </a:t>
            </a:r>
            <a:endParaRPr lang="en-US" dirty="0">
              <a:solidFill>
                <a:srgbClr val="FF6600"/>
              </a:solidFill>
            </a:endParaRPr>
          </a:p>
        </p:txBody>
      </p:sp>
      <p:sp>
        <p:nvSpPr>
          <p:cNvPr id="9" name="Oval 8"/>
          <p:cNvSpPr/>
          <p:nvPr userDrawn="1"/>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cstate="print"/>
          <a:srcRect l="2599" r="5874" b="5262"/>
          <a:stretch/>
        </p:blipFill>
        <p:spPr>
          <a:xfrm>
            <a:off x="3530" y="5867400"/>
            <a:ext cx="9144000" cy="1053694"/>
          </a:xfrm>
          <a:prstGeom prst="rect">
            <a:avLst/>
          </a:prstGeom>
        </p:spPr>
      </p:pic>
      <p:sp>
        <p:nvSpPr>
          <p:cNvPr id="2" name="Title 1"/>
          <p:cNvSpPr>
            <a:spLocks noGrp="1"/>
          </p:cNvSpPr>
          <p:nvPr>
            <p:ph type="title"/>
          </p:nvPr>
        </p:nvSpPr>
        <p:spPr>
          <a:xfrm>
            <a:off x="436180" y="76200"/>
            <a:ext cx="8403020" cy="685800"/>
          </a:xfrm>
        </p:spPr>
        <p:txBody>
          <a:bodyPr anchor="ctr" anchorCtr="0">
            <a:normAutofit/>
          </a:bodyPr>
          <a:lstStyle>
            <a:lvl1pPr algn="l">
              <a:defRPr sz="3000" b="0">
                <a:solidFill>
                  <a:schemeClr val="tx1">
                    <a:lumMod val="85000"/>
                    <a:lumOff val="15000"/>
                  </a:schemeClr>
                </a:solidFill>
              </a:defRPr>
            </a:lvl1pPr>
          </a:lstStyle>
          <a:p>
            <a:r>
              <a:rPr lang="en-US" altLang="zh-CN"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4/17/2013</a:t>
            </a:fld>
            <a:endParaRPr lang="en-US" dirty="0"/>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4/17/2013</a:t>
            </a:fld>
            <a:endParaRPr lang="en-US" dirty="0"/>
          </a:p>
        </p:txBody>
      </p:sp>
      <p:sp>
        <p:nvSpPr>
          <p:cNvPr id="4" name="Footer Placeholder 3"/>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6" name="Content Placeholder 2"/>
          <p:cNvSpPr>
            <a:spLocks noGrp="1"/>
          </p:cNvSpPr>
          <p:nvPr>
            <p:ph idx="1"/>
          </p:nvPr>
        </p:nvSpPr>
        <p:spPr>
          <a:xfrm>
            <a:off x="457200" y="1600200"/>
            <a:ext cx="8229600" cy="4525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999" y="1"/>
            <a:ext cx="7068015" cy="838200"/>
          </a:xfrm>
        </p:spPr>
        <p:txBody>
          <a:bodyPr anchor="b">
            <a:normAutofit/>
          </a:bodyPr>
          <a:lstStyle>
            <a:lvl1pPr algn="l">
              <a:defRPr sz="2800">
                <a:solidFill>
                  <a:schemeClr val="bg1"/>
                </a:solidFill>
              </a:defRPr>
            </a:lvl1pPr>
          </a:lstStyle>
          <a:p>
            <a:r>
              <a:rPr lang="en-US" altLang="zh-CN" smtClean="0"/>
              <a:t>Click to edit Master title style</a:t>
            </a:r>
            <a:endParaRPr lang="en-US" dirty="0"/>
          </a:p>
        </p:txBody>
      </p:sp>
      <p:sp>
        <p:nvSpPr>
          <p:cNvPr id="3" name="Content Placeholder 2"/>
          <p:cNvSpPr>
            <a:spLocks noGrp="1"/>
          </p:cNvSpPr>
          <p:nvPr>
            <p:ph sz="half" idx="1"/>
          </p:nvPr>
        </p:nvSpPr>
        <p:spPr>
          <a:xfrm>
            <a:off x="457200" y="1676402"/>
            <a:ext cx="4038600" cy="3971455"/>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4648200" y="1676400"/>
            <a:ext cx="4038600" cy="3971454"/>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Date Placeholder 4"/>
          <p:cNvSpPr>
            <a:spLocks noGrp="1"/>
          </p:cNvSpPr>
          <p:nvPr>
            <p:ph type="dt" sz="half" idx="10"/>
          </p:nvPr>
        </p:nvSpPr>
        <p:spPr/>
        <p:txBody>
          <a:bodyPr/>
          <a:lstStyle/>
          <a:p>
            <a:fld id="{A258050E-B668-4FA7-85AD-C750C80A6E9B}" type="datetimeFigureOut">
              <a:rPr lang="en-US" smtClean="0"/>
              <a:pPr/>
              <a:t>4/17/2013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4/17/2013</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pic>
        <p:nvPicPr>
          <p:cNvPr id="6" name="Picture 5"/>
          <p:cNvPicPr>
            <a:picLocks noChangeAspect="1"/>
          </p:cNvPicPr>
          <p:nvPr userDrawn="1"/>
        </p:nvPicPr>
        <p:blipFill>
          <a:blip r:embed="rId3" cstate="print"/>
          <a:stretch>
            <a:fillRect/>
          </a:stretch>
        </p:blipFill>
        <p:spPr>
          <a:xfrm>
            <a:off x="0" y="762000"/>
            <a:ext cx="2445488" cy="2286000"/>
          </a:xfrm>
          <a:prstGeom prst="rect">
            <a:avLst/>
          </a:prstGeom>
        </p:spPr>
      </p:pic>
      <p:sp>
        <p:nvSpPr>
          <p:cNvPr id="2" name="Title 1"/>
          <p:cNvSpPr>
            <a:spLocks noGrp="1"/>
          </p:cNvSpPr>
          <p:nvPr>
            <p:ph type="title"/>
          </p:nvPr>
        </p:nvSpPr>
        <p:spPr>
          <a:xfrm>
            <a:off x="1124400" y="2077200"/>
            <a:ext cx="7010400" cy="1143000"/>
          </a:xfrm>
        </p:spPr>
        <p:txBody>
          <a:bodyPr/>
          <a:lstStyle>
            <a:lvl1pPr algn="l">
              <a:defRPr/>
            </a:lvl1pPr>
          </a:lstStyle>
          <a:p>
            <a:r>
              <a:rPr lang="en-US" altLang="zh-CN"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8050E-B668-4FA7-85AD-C750C80A6E9B}" type="datetimeFigureOut">
              <a:rPr lang="en-US" smtClean="0"/>
              <a:pPr/>
              <a:t>4/17/2013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pPr/>
              <a:t>‹#›</a:t>
            </a:fld>
            <a:endParaRPr lang="en-US" dirty="0"/>
          </a:p>
        </p:txBody>
      </p:sp>
      <p:sp>
        <p:nvSpPr>
          <p:cNvPr id="6" name="Title 1"/>
          <p:cNvSpPr>
            <a:spLocks noGrp="1"/>
          </p:cNvSpPr>
          <p:nvPr>
            <p:ph type="title" hasCustomPrompt="1"/>
          </p:nvPr>
        </p:nvSpPr>
        <p:spPr>
          <a:xfrm>
            <a:off x="290400" y="3081000"/>
            <a:ext cx="8686800" cy="1095600"/>
          </a:xfrm>
        </p:spPr>
        <p:txBody>
          <a:bodyPr>
            <a:normAutofit/>
          </a:bodyPr>
          <a:lstStyle>
            <a:lvl1pPr algn="ctr">
              <a:defRPr lang="en-US" sz="4600" b="1" kern="1200" spc="-150" baseline="0" dirty="0" smtClean="0">
                <a:ln>
                  <a:gradFill>
                    <a:gsLst>
                      <a:gs pos="0">
                        <a:schemeClr val="bg1"/>
                      </a:gs>
                      <a:gs pos="50000">
                        <a:schemeClr val="bg1">
                          <a:lumMod val="75000"/>
                        </a:schemeClr>
                      </a:gs>
                    </a:gsLst>
                    <a:lin ang="5400000" scaled="0"/>
                  </a:gradFill>
                </a:ln>
                <a:gradFill>
                  <a:gsLst>
                    <a:gs pos="11000">
                      <a:schemeClr val="bg1">
                        <a:lumMod val="75000"/>
                      </a:schemeClr>
                    </a:gs>
                    <a:gs pos="91000">
                      <a:schemeClr val="bg1"/>
                    </a:gs>
                  </a:gsLst>
                  <a:lin ang="16200000" scaled="1"/>
                </a:gradFill>
                <a:effectLst>
                  <a:outerShdw blurRad="38100" algn="ctr" rotWithShape="0">
                    <a:prstClr val="black">
                      <a:alpha val="25000"/>
                    </a:prstClr>
                  </a:outerShdw>
                  <a:reflection blurRad="6350" stA="60000" endA="900" endPos="58000" dir="5400000" sy="-100000" algn="bl" rotWithShape="0"/>
                </a:effectLst>
                <a:latin typeface="+mn-lt"/>
                <a:ea typeface="+mn-ea"/>
                <a:cs typeface="+mn-cs"/>
              </a:defRPr>
            </a:lvl1pPr>
          </a:lstStyle>
          <a:p>
            <a:r>
              <a:rPr lang="en-US" dirty="0" smtClean="0"/>
              <a:t>Click to edit Master Title Style</a:t>
            </a:r>
            <a:endParaRPr lang="en-US" dirty="0"/>
          </a:p>
        </p:txBody>
      </p:sp>
      <p:sp>
        <p:nvSpPr>
          <p:cNvPr id="7" name="Text Placeholder 2"/>
          <p:cNvSpPr>
            <a:spLocks noGrp="1"/>
          </p:cNvSpPr>
          <p:nvPr>
            <p:ph type="body" idx="1"/>
          </p:nvPr>
        </p:nvSpPr>
        <p:spPr>
          <a:xfrm>
            <a:off x="283952" y="2424752"/>
            <a:ext cx="8694000" cy="639762"/>
          </a:xfrm>
        </p:spPr>
        <p:txBody>
          <a:bodyPr anchor="b">
            <a:normAutofit/>
          </a:bodyPr>
          <a:lstStyle>
            <a:lvl1pPr marL="0" indent="0" algn="ctr">
              <a:buNone/>
              <a:defRPr lang="en-US" sz="2800" kern="1200" dirty="0" smtClean="0">
                <a:solidFill>
                  <a:srgbClr val="2E507A">
                    <a:alpha val="81000"/>
                  </a:srgb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with Tex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4/17/2013</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7" name="Rectangle 6"/>
          <p:cNvSpPr/>
          <p:nvPr userDrawn="1"/>
        </p:nvSpPr>
        <p:spPr>
          <a:xfrm>
            <a:off x="0" y="2895600"/>
            <a:ext cx="7543800" cy="2133600"/>
          </a:xfrm>
          <a:prstGeom prst="rect">
            <a:avLst/>
          </a:prstGeom>
          <a:gradFill flip="none" rotWithShape="1">
            <a:gsLst>
              <a:gs pos="63000">
                <a:schemeClr val="tx1">
                  <a:lumMod val="85000"/>
                  <a:lumOff val="15000"/>
                  <a:alpha val="49000"/>
                </a:schemeClr>
              </a:gs>
              <a:gs pos="100000">
                <a:schemeClr val="tx1">
                  <a:lumMod val="95000"/>
                  <a:lumOff val="5000"/>
                  <a:alpha val="5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title"/>
          </p:nvPr>
        </p:nvSpPr>
        <p:spPr>
          <a:xfrm>
            <a:off x="414867" y="3200400"/>
            <a:ext cx="7010400" cy="1676400"/>
          </a:xfrm>
        </p:spPr>
        <p:txBody>
          <a:bodyPr>
            <a:normAutofit/>
          </a:bodyPr>
          <a:lstStyle>
            <a:lvl1pPr marL="0" algn="l" defTabSz="914400" rtl="0" eaLnBrk="1" latinLnBrk="0" hangingPunct="1">
              <a:defRPr lang="en-US" sz="4000" kern="1200" dirty="0">
                <a:solidFill>
                  <a:schemeClr val="bg1"/>
                </a:solidFill>
                <a:latin typeface="+mn-lt"/>
                <a:ea typeface="+mn-ea"/>
                <a:cs typeface="+mn-cs"/>
              </a:defRPr>
            </a:lvl1pPr>
          </a:lstStyle>
          <a:p>
            <a:r>
              <a:rPr lang="en-US" altLang="zh-CN" smtClean="0"/>
              <a:t>Click to edit Master title style</a:t>
            </a:r>
            <a:endParaRPr lang="en-US" dirty="0"/>
          </a:p>
        </p:txBody>
      </p:sp>
      <p:sp>
        <p:nvSpPr>
          <p:cNvPr id="10" name="Text Placeholder 15"/>
          <p:cNvSpPr>
            <a:spLocks noGrp="1"/>
          </p:cNvSpPr>
          <p:nvPr>
            <p:ph type="body" sz="quarter" idx="14" hasCustomPrompt="1"/>
          </p:nvPr>
        </p:nvSpPr>
        <p:spPr>
          <a:xfrm>
            <a:off x="4648200" y="664780"/>
            <a:ext cx="4191000" cy="381000"/>
          </a:xfrm>
        </p:spPr>
        <p:txBody>
          <a:bodyPr>
            <a:normAutofit/>
          </a:bodyPr>
          <a:lstStyle>
            <a:lvl1pPr algn="r">
              <a:buNone/>
              <a:defRPr lang="en-US" sz="1800" b="1" kern="1200" dirty="0" smtClean="0">
                <a:solidFill>
                  <a:schemeClr val="bg1">
                    <a:lumMod val="65000"/>
                  </a:schemeClr>
                </a:solidFill>
                <a:latin typeface="Calibri" pitchFamily="34" charset="0"/>
                <a:ea typeface="+mn-ea"/>
                <a:cs typeface="+mn-cs"/>
              </a:defRPr>
            </a:lvl1pPr>
          </a:lstStyle>
          <a:p>
            <a:pPr lvl="0"/>
            <a:r>
              <a:rPr lang="en-US" dirty="0" smtClean="0"/>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vortex/>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utoUpdateAnimBg="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3008313" cy="825500"/>
          </a:xfrm>
        </p:spPr>
        <p:txBody>
          <a:bodyPr anchor="b"/>
          <a:lstStyle>
            <a:lvl1pPr algn="l">
              <a:defRPr sz="2000" b="1"/>
            </a:lvl1pPr>
          </a:lstStyle>
          <a:p>
            <a:r>
              <a:rPr lang="en-US" altLang="zh-CN" smtClean="0"/>
              <a:t>Click to edit Master title style</a:t>
            </a:r>
            <a:endParaRPr lang="en-US" dirty="0"/>
          </a:p>
        </p:txBody>
      </p:sp>
      <p:sp>
        <p:nvSpPr>
          <p:cNvPr id="3" name="Content Placeholder 2"/>
          <p:cNvSpPr>
            <a:spLocks noGrp="1"/>
          </p:cNvSpPr>
          <p:nvPr>
            <p:ph idx="1"/>
          </p:nvPr>
        </p:nvSpPr>
        <p:spPr>
          <a:xfrm>
            <a:off x="3803650" y="609600"/>
            <a:ext cx="5111750" cy="5334000"/>
          </a:xfrm>
        </p:spPr>
        <p:txBody>
          <a:bodyPr/>
          <a:lstStyle>
            <a:lvl1pPr>
              <a:defRPr sz="28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3"/>
          <p:cNvSpPr>
            <a:spLocks noGrp="1"/>
          </p:cNvSpPr>
          <p:nvPr>
            <p:ph type="body" sz="half" idx="2"/>
          </p:nvPr>
        </p:nvSpPr>
        <p:spPr>
          <a:xfrm>
            <a:off x="228600" y="1435101"/>
            <a:ext cx="3008313" cy="3822699"/>
          </a:xfrm>
        </p:spPr>
        <p:txBody>
          <a:bodyPr/>
          <a:lstStyle>
            <a:lvl1pPr marL="0" indent="0">
              <a:buNone/>
              <a:defRPr sz="1400">
                <a:solidFill>
                  <a:schemeClr val="tx1">
                    <a:lumMod val="75000"/>
                    <a:lumOff val="2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4/17/2013</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6" cstate="print"/>
          <a:srcRect l="2599" r="5874" b="5262"/>
          <a:stretch/>
        </p:blipFill>
        <p:spPr>
          <a:xfrm>
            <a:off x="3530" y="5867400"/>
            <a:ext cx="9144000" cy="10536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58050E-B668-4FA7-85AD-C750C80A6E9B}" type="datetimeFigureOut">
              <a:rPr lang="en-US" smtClean="0"/>
              <a:pPr/>
              <a:t>4/17/2013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D5ECE-8B49-45CD-BE81-EF81920D1969}" type="slidenum">
              <a:rPr lang="en-US" smtClean="0"/>
              <a:pPr/>
              <a:t>‹#›</a:t>
            </a:fld>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1" r:id="rId4"/>
    <p:sldLayoutId id="2147483652" r:id="rId5"/>
    <p:sldLayoutId id="2147483654" r:id="rId6"/>
    <p:sldLayoutId id="2147483655" r:id="rId7"/>
    <p:sldLayoutId id="2147483660" r:id="rId8"/>
    <p:sldLayoutId id="2147483656" r:id="rId9"/>
    <p:sldLayoutId id="2147483676" r:id="rId10"/>
    <p:sldLayoutId id="2147483657" r:id="rId11"/>
    <p:sldLayoutId id="2147483658" r:id="rId12"/>
    <p:sldLayoutId id="2147483659" r:id="rId13"/>
    <p:sldLayoutId id="2147483663" r:id="rId1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tags" Target="../tags/tag1.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notesSlide" Target="../notesSlides/notesSlide11.xml"/><Relationship Id="rId7" Type="http://schemas.openxmlformats.org/officeDocument/2006/relationships/image" Target="../media/image5.jpeg"/><Relationship Id="rId2" Type="http://schemas.openxmlformats.org/officeDocument/2006/relationships/slideLayout" Target="../slideLayouts/slideLayout14.xml"/><Relationship Id="rId1" Type="http://schemas.openxmlformats.org/officeDocument/2006/relationships/tags" Target="../tags/tag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bmp"/><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7164288" y="1019834"/>
            <a:ext cx="1132756" cy="373023"/>
          </a:xfrm>
        </p:spPr>
        <p:txBody>
          <a:bodyPr>
            <a:normAutofit fontScale="92500" lnSpcReduction="10000"/>
          </a:bodyPr>
          <a:lstStyle/>
          <a:p>
            <a:r>
              <a:rPr lang="en-US" dirty="0" smtClean="0"/>
              <a:t>Group 7  </a:t>
            </a:r>
          </a:p>
        </p:txBody>
      </p:sp>
      <p:sp>
        <p:nvSpPr>
          <p:cNvPr id="5" name="Title 4"/>
          <p:cNvSpPr>
            <a:spLocks noGrp="1"/>
          </p:cNvSpPr>
          <p:nvPr>
            <p:ph type="title"/>
          </p:nvPr>
        </p:nvSpPr>
        <p:spPr>
          <a:xfrm>
            <a:off x="228600" y="3048000"/>
            <a:ext cx="7239000" cy="1828800"/>
          </a:xfrm>
        </p:spPr>
        <p:txBody>
          <a:bodyPr>
            <a:normAutofit/>
          </a:bodyPr>
          <a:lstStyle/>
          <a:p>
            <a:pPr algn="l"/>
            <a:r>
              <a:rPr lang="en-US" sz="5600" b="0" dirty="0" smtClean="0"/>
              <a:t>Finding Bolin</a:t>
            </a:r>
            <a:endParaRPr lang="en-US" sz="5600" b="0" dirty="0"/>
          </a:p>
        </p:txBody>
      </p:sp>
      <p:sp>
        <p:nvSpPr>
          <p:cNvPr id="2" name="TextBox 1"/>
          <p:cNvSpPr txBox="1"/>
          <p:nvPr/>
        </p:nvSpPr>
        <p:spPr>
          <a:xfrm>
            <a:off x="3570548" y="188640"/>
            <a:ext cx="5465947" cy="923330"/>
          </a:xfrm>
          <a:prstGeom prst="rect">
            <a:avLst/>
          </a:prstGeom>
          <a:noFill/>
        </p:spPr>
        <p:txBody>
          <a:bodyPr wrap="square" rtlCol="0">
            <a:spAutoFit/>
          </a:bodyPr>
          <a:lstStyle/>
          <a:p>
            <a:r>
              <a:rPr lang="en-US" altLang="zh-CN" dirty="0" smtClean="0"/>
              <a:t>ECE590.03 IMAGE AND VIDEO PROCESSING:FROM MARS TO HOLLYWOOD WITH A STOP AT THE HOSPITAL</a:t>
            </a:r>
          </a:p>
          <a:p>
            <a:r>
              <a:rPr lang="en-US" altLang="zh-CN" dirty="0"/>
              <a:t>  </a:t>
            </a:r>
            <a:r>
              <a:rPr lang="en-US" altLang="zh-CN" dirty="0" smtClean="0"/>
              <a:t>                           </a:t>
            </a:r>
          </a:p>
        </p:txBody>
      </p:sp>
      <p:sp>
        <p:nvSpPr>
          <p:cNvPr id="4" name="TextBox 3"/>
          <p:cNvSpPr txBox="1"/>
          <p:nvPr/>
        </p:nvSpPr>
        <p:spPr>
          <a:xfrm>
            <a:off x="6516216" y="1283944"/>
            <a:ext cx="2284884" cy="1754326"/>
          </a:xfrm>
          <a:prstGeom prst="rect">
            <a:avLst/>
          </a:prstGeom>
          <a:noFill/>
        </p:spPr>
        <p:txBody>
          <a:bodyPr wrap="square" rtlCol="0">
            <a:spAutoFit/>
          </a:bodyPr>
          <a:lstStyle/>
          <a:p>
            <a:pPr algn="ctr"/>
            <a:r>
              <a:rPr lang="en-US" altLang="zh-CN" dirty="0" smtClean="0"/>
              <a:t>       </a:t>
            </a:r>
            <a:r>
              <a:rPr lang="en-US" altLang="zh-CN" dirty="0" smtClean="0"/>
              <a:t>JINGXUAN </a:t>
            </a:r>
            <a:r>
              <a:rPr lang="en-US" altLang="zh-CN" dirty="0" smtClean="0"/>
              <a:t>REN</a:t>
            </a:r>
          </a:p>
          <a:p>
            <a:pPr algn="ctr"/>
            <a:r>
              <a:rPr lang="en-US" altLang="zh-CN" dirty="0" smtClean="0"/>
              <a:t>              LEI LI</a:t>
            </a:r>
          </a:p>
          <a:p>
            <a:pPr algn="ctr"/>
            <a:r>
              <a:rPr lang="en-US" altLang="zh-CN" dirty="0" smtClean="0"/>
              <a:t>        WEIYAN YIN</a:t>
            </a:r>
          </a:p>
          <a:p>
            <a:pPr algn="ctr"/>
            <a:r>
              <a:rPr lang="en-US" altLang="zh-CN" dirty="0" smtClean="0"/>
              <a:t>        WENXIN SHI</a:t>
            </a:r>
          </a:p>
          <a:p>
            <a:pPr algn="ctr"/>
            <a:r>
              <a:rPr lang="en-US" altLang="zh-CN" dirty="0" smtClean="0"/>
              <a:t>            YICHUAN ZHAO</a:t>
            </a:r>
          </a:p>
          <a:p>
            <a:endParaRPr lang="en-US" altLang="zh-CN"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Color Enhancement</a:t>
            </a:r>
            <a:endParaRPr lang="zh-CN" altLang="en-US" dirty="0"/>
          </a:p>
        </p:txBody>
      </p:sp>
      <p:sp>
        <p:nvSpPr>
          <p:cNvPr id="3" name="Content Placeholder 2"/>
          <p:cNvSpPr>
            <a:spLocks noGrp="1"/>
          </p:cNvSpPr>
          <p:nvPr>
            <p:ph idx="1"/>
          </p:nvPr>
        </p:nvSpPr>
        <p:spPr>
          <a:xfrm>
            <a:off x="436180" y="1340768"/>
            <a:ext cx="8229600" cy="4525963"/>
          </a:xfrm>
        </p:spPr>
        <p:txBody>
          <a:bodyPr/>
          <a:lstStyle/>
          <a:p>
            <a:r>
              <a:rPr lang="en-US" altLang="zh-CN" dirty="0" smtClean="0"/>
              <a:t>3D-histogram Equalization:</a:t>
            </a:r>
          </a:p>
          <a:p>
            <a:endParaRPr lang="en-US" altLang="zh-CN" dirty="0" smtClean="0"/>
          </a:p>
          <a:p>
            <a:pPr lvl="1"/>
            <a:r>
              <a:rPr lang="en-US" altLang="zh-CN" dirty="0" smtClean="0"/>
              <a:t>Divide color image into R,G,B channels.</a:t>
            </a:r>
          </a:p>
          <a:p>
            <a:pPr lvl="1"/>
            <a:endParaRPr lang="en-US" altLang="zh-CN" dirty="0" smtClean="0"/>
          </a:p>
          <a:p>
            <a:pPr lvl="1"/>
            <a:r>
              <a:rPr lang="en-US" altLang="zh-CN" dirty="0" smtClean="0"/>
              <a:t>Histogram equalization in each channel.</a:t>
            </a:r>
          </a:p>
          <a:p>
            <a:pPr lvl="1"/>
            <a:endParaRPr lang="en-US" altLang="zh-CN" dirty="0" smtClean="0"/>
          </a:p>
          <a:p>
            <a:pPr lvl="1"/>
            <a:r>
              <a:rPr lang="en-US" altLang="zh-CN" dirty="0" smtClean="0"/>
              <a:t>Combine the three channels to get enhanced color image. </a:t>
            </a:r>
            <a:endParaRPr lang="zh-CN" altLang="en-US" dirty="0"/>
          </a:p>
        </p:txBody>
      </p:sp>
    </p:spTree>
    <p:extLst>
      <p:ext uri="{BB962C8B-B14F-4D97-AF65-F5344CB8AC3E}">
        <p14:creationId xmlns:p14="http://schemas.microsoft.com/office/powerpoint/2010/main" val="4232469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39552" y="260648"/>
            <a:ext cx="9692640" cy="720080"/>
          </a:xfrm>
          <a:prstGeom prst="rect">
            <a:avLst/>
          </a:prstGeom>
        </p:spPr>
        <p:txBody>
          <a:bodyPr vert="horz" lIns="91440" tIns="45720" rIns="91440" bIns="45720" rtlCol="0" anchor="ctr">
            <a:normAutofit lnSpcReduction="10000"/>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en-US" dirty="0" smtClean="0"/>
              <a:t>Pattern searching </a:t>
            </a:r>
            <a:endParaRPr lang="en-US" dirty="0"/>
          </a:p>
        </p:txBody>
      </p:sp>
      <p:sp>
        <p:nvSpPr>
          <p:cNvPr id="4" name="Content Placeholder 2"/>
          <p:cNvSpPr txBox="1">
            <a:spLocks/>
          </p:cNvSpPr>
          <p:nvPr/>
        </p:nvSpPr>
        <p:spPr>
          <a:xfrm>
            <a:off x="179512" y="980728"/>
            <a:ext cx="8595360" cy="4495353"/>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err="1" smtClean="0"/>
              <a:t>Sobel</a:t>
            </a:r>
            <a:r>
              <a:rPr lang="en-US" sz="2800" dirty="0" smtClean="0"/>
              <a:t> </a:t>
            </a:r>
            <a:r>
              <a:rPr lang="en-US" sz="2800" dirty="0"/>
              <a:t>e</a:t>
            </a:r>
            <a:r>
              <a:rPr lang="en-US" sz="2800" dirty="0" smtClean="0"/>
              <a:t>dge detection in vertical direction.</a:t>
            </a:r>
          </a:p>
          <a:p>
            <a:r>
              <a:rPr lang="en-US" sz="2800" dirty="0" smtClean="0"/>
              <a:t>Convolve the edge image with different sizes of templates</a:t>
            </a:r>
          </a:p>
          <a:p>
            <a:r>
              <a:rPr lang="en-US" sz="2800" dirty="0"/>
              <a:t> </a:t>
            </a:r>
            <a:r>
              <a:rPr lang="en-US" sz="2800" dirty="0" smtClean="0"/>
              <a:t>	Size range: 0.9 to 1</a:t>
            </a:r>
          </a:p>
          <a:p>
            <a:endParaRPr lang="en-US" sz="2800" dirty="0" smtClean="0"/>
          </a:p>
          <a:p>
            <a:r>
              <a:rPr lang="en-US" sz="2800" dirty="0" smtClean="0"/>
              <a:t>Find the maximal point of each pattern size, then </a:t>
            </a:r>
            <a:r>
              <a:rPr lang="en-US" sz="2800" dirty="0"/>
              <a:t>n</a:t>
            </a:r>
            <a:r>
              <a:rPr lang="en-US" sz="2800" dirty="0" smtClean="0"/>
              <a:t>ormalize these values.</a:t>
            </a:r>
          </a:p>
          <a:p>
            <a:endParaRPr lang="en-US" sz="2800" dirty="0" smtClean="0"/>
          </a:p>
          <a:p>
            <a:r>
              <a:rPr lang="en-US" sz="2800" dirty="0" smtClean="0"/>
              <a:t>The location of the maximum of normalized </a:t>
            </a:r>
            <a:r>
              <a:rPr lang="en-US" sz="2800" dirty="0" smtClean="0"/>
              <a:t>maxima </a:t>
            </a:r>
            <a:r>
              <a:rPr lang="en-US" sz="2800" dirty="0" smtClean="0"/>
              <a:t>will be the critical point. </a:t>
            </a:r>
          </a:p>
          <a:p>
            <a:pPr lvl="1"/>
            <a:r>
              <a:rPr lang="en-US" dirty="0" smtClean="0"/>
              <a:t>This critical point is the center of Bolin.</a:t>
            </a:r>
          </a:p>
          <a:p>
            <a:pPr marL="457200" lvl="1" indent="0">
              <a:buNone/>
            </a:pPr>
            <a:endParaRPr lang="en-US" dirty="0" smtClean="0"/>
          </a:p>
          <a:p>
            <a:pPr lvl="1"/>
            <a:endParaRPr lang="en-US" dirty="0" smtClean="0"/>
          </a:p>
          <a:p>
            <a:endParaRPr lang="en-US" dirty="0" smtClean="0"/>
          </a:p>
          <a:p>
            <a:pPr lvl="1"/>
            <a:endParaRPr lang="en-US" dirty="0"/>
          </a:p>
        </p:txBody>
      </p:sp>
    </p:spTree>
    <p:extLst>
      <p:ext uri="{BB962C8B-B14F-4D97-AF65-F5344CB8AC3E}">
        <p14:creationId xmlns:p14="http://schemas.microsoft.com/office/powerpoint/2010/main" val="4105416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67544" y="476672"/>
            <a:ext cx="9692640" cy="132556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en-US" dirty="0" smtClean="0"/>
              <a:t>Making Decision </a:t>
            </a:r>
            <a:endParaRPr lang="en-US" dirty="0"/>
          </a:p>
        </p:txBody>
      </p:sp>
      <p:sp>
        <p:nvSpPr>
          <p:cNvPr id="4" name="Content Placeholder 2"/>
          <p:cNvSpPr txBox="1">
            <a:spLocks/>
          </p:cNvSpPr>
          <p:nvPr/>
        </p:nvSpPr>
        <p:spPr>
          <a:xfrm>
            <a:off x="467544" y="1596047"/>
            <a:ext cx="7745650" cy="43513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Support Vector Machine (SVM)</a:t>
            </a:r>
          </a:p>
          <a:p>
            <a:endParaRPr lang="en-US" sz="2800" dirty="0" smtClean="0"/>
          </a:p>
          <a:p>
            <a:pPr lvl="1"/>
            <a:r>
              <a:rPr lang="en-US" sz="2400" dirty="0" smtClean="0"/>
              <a:t>We use Normalized maximal value to decide the threshold.</a:t>
            </a:r>
          </a:p>
          <a:p>
            <a:pPr lvl="1"/>
            <a:r>
              <a:rPr lang="en-US" altLang="zh-CN" sz="2400" dirty="0" smtClean="0"/>
              <a:t>20 </a:t>
            </a:r>
            <a:r>
              <a:rPr lang="en-US" altLang="zh-CN" sz="2400" dirty="0"/>
              <a:t>Bolin images and 10 non-Bolin </a:t>
            </a:r>
            <a:r>
              <a:rPr lang="en-US" altLang="zh-CN" sz="2400" dirty="0" smtClean="0"/>
              <a:t>images are used to train</a:t>
            </a:r>
            <a:endParaRPr lang="en-US" sz="2800" dirty="0" smtClean="0"/>
          </a:p>
          <a:p>
            <a:pPr lvl="1"/>
            <a:r>
              <a:rPr lang="en-US" altLang="zh-CN" sz="2400" dirty="0" smtClean="0"/>
              <a:t>Threshold </a:t>
            </a:r>
            <a:r>
              <a:rPr lang="en-US" sz="2400" dirty="0" smtClean="0"/>
              <a:t>is trained to decide if Bolin is in the image.</a:t>
            </a:r>
          </a:p>
        </p:txBody>
      </p:sp>
    </p:spTree>
    <p:extLst>
      <p:ext uri="{BB962C8B-B14F-4D97-AF65-F5344CB8AC3E}">
        <p14:creationId xmlns:p14="http://schemas.microsoft.com/office/powerpoint/2010/main" val="2529690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51520" y="188640"/>
            <a:ext cx="9692640" cy="1325562"/>
          </a:xfrm>
        </p:spPr>
        <p:txBody>
          <a:bodyPr/>
          <a:lstStyle/>
          <a:p>
            <a:r>
              <a:rPr lang="en-US" dirty="0" smtClean="0"/>
              <a:t>Approximately Box out Bolin</a:t>
            </a:r>
            <a:endParaRPr lang="en-US" dirty="0"/>
          </a:p>
        </p:txBody>
      </p:sp>
      <p:sp>
        <p:nvSpPr>
          <p:cNvPr id="6" name="Content Placeholder 2"/>
          <p:cNvSpPr txBox="1">
            <a:spLocks/>
          </p:cNvSpPr>
          <p:nvPr/>
        </p:nvSpPr>
        <p:spPr>
          <a:xfrm>
            <a:off x="227900" y="862436"/>
            <a:ext cx="8595360" cy="435133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a:p>
            <a:r>
              <a:rPr lang="en-US" sz="2800" dirty="0" smtClean="0"/>
              <a:t>What we have here?</a:t>
            </a:r>
          </a:p>
          <a:p>
            <a:pPr lvl="1"/>
            <a:r>
              <a:rPr lang="en-US" sz="2400" dirty="0" smtClean="0"/>
              <a:t>critical point </a:t>
            </a:r>
          </a:p>
          <a:p>
            <a:pPr lvl="1"/>
            <a:r>
              <a:rPr lang="en-US" sz="2400" dirty="0" smtClean="0"/>
              <a:t>size of the corresponding pattern </a:t>
            </a:r>
          </a:p>
          <a:p>
            <a:pPr lvl="1"/>
            <a:r>
              <a:rPr lang="en-US" sz="2400" dirty="0" smtClean="0"/>
              <a:t>Decision whether Bolin is in the image  </a:t>
            </a:r>
            <a:endParaRPr lang="en-US" dirty="0" smtClean="0">
              <a:latin typeface="+mj-lt"/>
            </a:endParaRPr>
          </a:p>
          <a:p>
            <a:endParaRPr lang="en-US" sz="2800" dirty="0" smtClean="0"/>
          </a:p>
          <a:p>
            <a:r>
              <a:rPr lang="en-US" sz="2800" dirty="0" smtClean="0"/>
              <a:t>If threshold says yes! </a:t>
            </a:r>
          </a:p>
          <a:p>
            <a:pPr lvl="1"/>
            <a:r>
              <a:rPr lang="en-US" sz="2400" dirty="0" smtClean="0"/>
              <a:t>Then roughly  box out Bolin with a rectangle.</a:t>
            </a:r>
          </a:p>
        </p:txBody>
      </p:sp>
    </p:spTree>
    <p:extLst>
      <p:ext uri="{BB962C8B-B14F-4D97-AF65-F5344CB8AC3E}">
        <p14:creationId xmlns:p14="http://schemas.microsoft.com/office/powerpoint/2010/main" val="2501891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539552" y="332656"/>
            <a:ext cx="9692640" cy="1325562"/>
          </a:xfrm>
        </p:spPr>
        <p:txBody>
          <a:bodyPr/>
          <a:lstStyle/>
          <a:p>
            <a:r>
              <a:rPr lang="en-US" dirty="0" smtClean="0"/>
              <a:t>Exact pattern size</a:t>
            </a:r>
            <a:endParaRPr lang="en-US" dirty="0"/>
          </a:p>
        </p:txBody>
      </p:sp>
      <p:sp>
        <p:nvSpPr>
          <p:cNvPr id="4" name="Content Placeholder 2"/>
          <p:cNvSpPr txBox="1">
            <a:spLocks/>
          </p:cNvSpPr>
          <p:nvPr/>
        </p:nvSpPr>
        <p:spPr>
          <a:xfrm>
            <a:off x="172607" y="1658218"/>
            <a:ext cx="4608512" cy="43513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00" dirty="0" smtClean="0"/>
              <a:t>Local Hough Transformation</a:t>
            </a:r>
          </a:p>
          <a:p>
            <a:endParaRPr lang="en-US" sz="2800" dirty="0" smtClean="0"/>
          </a:p>
          <a:p>
            <a:pPr lvl="1"/>
            <a:r>
              <a:rPr lang="en-US" sz="2400" dirty="0" smtClean="0"/>
              <a:t>In the certain area where we have roughly obtained where Bolin is, Hough Transformation is implemented to obtain the exact size.</a:t>
            </a:r>
            <a:endParaRPr lang="en-US" sz="2600" dirty="0" smtClean="0"/>
          </a:p>
          <a:p>
            <a:pPr lvl="1"/>
            <a:r>
              <a:rPr lang="en-US" sz="2600" dirty="0" smtClean="0"/>
              <a:t>Two body boundary.</a:t>
            </a:r>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4781119" y="1916832"/>
            <a:ext cx="4331189" cy="3167586"/>
          </a:xfrm>
          <a:prstGeom prst="rect">
            <a:avLst/>
          </a:prstGeom>
        </p:spPr>
      </p:pic>
    </p:spTree>
    <p:extLst>
      <p:ext uri="{BB962C8B-B14F-4D97-AF65-F5344CB8AC3E}">
        <p14:creationId xmlns:p14="http://schemas.microsoft.com/office/powerpoint/2010/main" val="508306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iamond 6"/>
          <p:cNvSpPr/>
          <p:nvPr/>
        </p:nvSpPr>
        <p:spPr>
          <a:xfrm>
            <a:off x="1907704" y="3789040"/>
            <a:ext cx="2160240" cy="79208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lvl="0" algn="ctr"/>
            <a:r>
              <a:rPr lang="en-US" altLang="zh-CN" dirty="0">
                <a:cs typeface="Times New Roman" panose="02020603050405020304" pitchFamily="18" charset="0"/>
              </a:rPr>
              <a:t>Decision</a:t>
            </a:r>
          </a:p>
          <a:p>
            <a:pPr lvl="0" algn="ctr"/>
            <a:r>
              <a:rPr lang="en-US" altLang="zh-CN" dirty="0">
                <a:cs typeface="Times New Roman" panose="02020603050405020304" pitchFamily="18" charset="0"/>
              </a:rPr>
              <a:t>(SVM)</a:t>
            </a:r>
            <a:endParaRPr lang="zh-CN" altLang="en-US" dirty="0"/>
          </a:p>
        </p:txBody>
      </p:sp>
      <p:sp>
        <p:nvSpPr>
          <p:cNvPr id="8" name="Rounded Rectangle 7"/>
          <p:cNvSpPr/>
          <p:nvPr/>
        </p:nvSpPr>
        <p:spPr>
          <a:xfrm>
            <a:off x="4910830" y="3717032"/>
            <a:ext cx="2613498" cy="8640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spcAft>
                <a:spcPts val="0"/>
              </a:spcAft>
            </a:pPr>
            <a:r>
              <a:rPr lang="en-US" altLang="zh-CN" kern="100">
                <a:cs typeface="Times New Roman" panose="02020603050405020304" pitchFamily="18" charset="0"/>
              </a:rPr>
              <a:t>No Bolin in the image</a:t>
            </a:r>
            <a:endParaRPr lang="zh-CN" altLang="zh-CN" kern="100" dirty="0">
              <a:cs typeface="Times New Roman" panose="02020603050405020304" pitchFamily="18" charset="0"/>
            </a:endParaRPr>
          </a:p>
        </p:txBody>
      </p:sp>
      <p:sp>
        <p:nvSpPr>
          <p:cNvPr id="13" name="Rectangle 12"/>
          <p:cNvSpPr/>
          <p:nvPr/>
        </p:nvSpPr>
        <p:spPr>
          <a:xfrm>
            <a:off x="1979712" y="5012124"/>
            <a:ext cx="2088232" cy="7920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spcAft>
                <a:spcPts val="0"/>
              </a:spcAft>
            </a:pPr>
            <a:r>
              <a:rPr lang="en-US" altLang="zh-CN" kern="100">
                <a:cs typeface="Times New Roman" panose="02020603050405020304" pitchFamily="18" charset="0"/>
              </a:rPr>
              <a:t>Box out Bolin </a:t>
            </a:r>
            <a:endParaRPr lang="zh-CN" altLang="zh-CN" kern="100" dirty="0">
              <a:cs typeface="Times New Roman" panose="02020603050405020304" pitchFamily="18" charset="0"/>
            </a:endParaRPr>
          </a:p>
        </p:txBody>
      </p:sp>
      <p:sp>
        <p:nvSpPr>
          <p:cNvPr id="14" name="Right Arrow 13"/>
          <p:cNvSpPr/>
          <p:nvPr/>
        </p:nvSpPr>
        <p:spPr>
          <a:xfrm>
            <a:off x="4211960" y="5173616"/>
            <a:ext cx="482846" cy="32508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5" name="Rectangle 14"/>
          <p:cNvSpPr/>
          <p:nvPr/>
        </p:nvSpPr>
        <p:spPr>
          <a:xfrm>
            <a:off x="4910830" y="4940116"/>
            <a:ext cx="2613498" cy="864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spcAft>
                <a:spcPts val="0"/>
              </a:spcAft>
            </a:pPr>
            <a:r>
              <a:rPr lang="en-US" altLang="zh-CN" kern="100">
                <a:cs typeface="Times New Roman" panose="02020603050405020304" pitchFamily="18" charset="0"/>
              </a:rPr>
              <a:t>Exact pattern size</a:t>
            </a:r>
          </a:p>
          <a:p>
            <a:pPr algn="ctr">
              <a:spcAft>
                <a:spcPts val="0"/>
              </a:spcAft>
            </a:pPr>
            <a:r>
              <a:rPr lang="en-US" altLang="zh-CN" kern="100">
                <a:cs typeface="Times New Roman" panose="02020603050405020304" pitchFamily="18" charset="0"/>
              </a:rPr>
              <a:t>(Hough Transformation)</a:t>
            </a:r>
            <a:endParaRPr lang="zh-CN" altLang="zh-CN" kern="100" dirty="0">
              <a:cs typeface="Times New Roman" panose="02020603050405020304" pitchFamily="18" charset="0"/>
            </a:endParaRPr>
          </a:p>
        </p:txBody>
      </p:sp>
      <p:grpSp>
        <p:nvGrpSpPr>
          <p:cNvPr id="16" name="Group 15"/>
          <p:cNvGrpSpPr/>
          <p:nvPr/>
        </p:nvGrpSpPr>
        <p:grpSpPr>
          <a:xfrm>
            <a:off x="2786074" y="3488261"/>
            <a:ext cx="337172" cy="280977"/>
            <a:chOff x="2879414" y="1920659"/>
            <a:chExt cx="337172" cy="280977"/>
          </a:xfrm>
        </p:grpSpPr>
        <p:sp>
          <p:nvSpPr>
            <p:cNvPr id="17" name="Right Arrow 16"/>
            <p:cNvSpPr/>
            <p:nvPr/>
          </p:nvSpPr>
          <p:spPr>
            <a:xfrm rot="5400000">
              <a:off x="2907511" y="1892562"/>
              <a:ext cx="280977" cy="337172"/>
            </a:xfrm>
            <a:prstGeom prst="rightArrow">
              <a:avLst>
                <a:gd name="adj1" fmla="val 60000"/>
                <a:gd name="adj2" fmla="val 50000"/>
              </a:avLst>
            </a:prstGeom>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sp>
        <p:sp>
          <p:nvSpPr>
            <p:cNvPr id="18" name="Right Arrow 4"/>
            <p:cNvSpPr/>
            <p:nvPr/>
          </p:nvSpPr>
          <p:spPr>
            <a:xfrm>
              <a:off x="2946848" y="1920660"/>
              <a:ext cx="202304" cy="1966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p:txBody>
        </p:sp>
      </p:grpSp>
      <p:grpSp>
        <p:nvGrpSpPr>
          <p:cNvPr id="19" name="Group 18"/>
          <p:cNvGrpSpPr/>
          <p:nvPr/>
        </p:nvGrpSpPr>
        <p:grpSpPr>
          <a:xfrm>
            <a:off x="2786074" y="4659139"/>
            <a:ext cx="337172" cy="280977"/>
            <a:chOff x="2879414" y="1920659"/>
            <a:chExt cx="337172" cy="280977"/>
          </a:xfrm>
        </p:grpSpPr>
        <p:sp>
          <p:nvSpPr>
            <p:cNvPr id="20" name="Right Arrow 19"/>
            <p:cNvSpPr/>
            <p:nvPr/>
          </p:nvSpPr>
          <p:spPr>
            <a:xfrm rot="5400000">
              <a:off x="2907511" y="1892562"/>
              <a:ext cx="280977" cy="337172"/>
            </a:xfrm>
            <a:prstGeom prst="rightArrow">
              <a:avLst>
                <a:gd name="adj1" fmla="val 60000"/>
                <a:gd name="adj2" fmla="val 50000"/>
              </a:avLst>
            </a:prstGeom>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sp>
        <p:sp>
          <p:nvSpPr>
            <p:cNvPr id="21" name="Right Arrow 4"/>
            <p:cNvSpPr/>
            <p:nvPr/>
          </p:nvSpPr>
          <p:spPr>
            <a:xfrm>
              <a:off x="2946848" y="1920660"/>
              <a:ext cx="202304" cy="1966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p:txBody>
        </p:sp>
      </p:grpSp>
      <p:sp>
        <p:nvSpPr>
          <p:cNvPr id="28" name="Right Arrow 27"/>
          <p:cNvSpPr/>
          <p:nvPr/>
        </p:nvSpPr>
        <p:spPr>
          <a:xfrm>
            <a:off x="4163079" y="4041068"/>
            <a:ext cx="482846" cy="288032"/>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30" name="TextBox 29"/>
          <p:cNvSpPr txBox="1"/>
          <p:nvPr/>
        </p:nvSpPr>
        <p:spPr>
          <a:xfrm>
            <a:off x="3146728" y="4570784"/>
            <a:ext cx="482846" cy="369332"/>
          </a:xfrm>
          <a:prstGeom prst="rect">
            <a:avLst/>
          </a:prstGeom>
          <a:noFill/>
        </p:spPr>
        <p:txBody>
          <a:bodyPr wrap="square" rtlCol="0">
            <a:spAutoFit/>
          </a:bodyPr>
          <a:lstStyle/>
          <a:p>
            <a:r>
              <a:rPr lang="en-US" altLang="zh-CN" dirty="0" smtClean="0"/>
              <a:t>Yes</a:t>
            </a:r>
            <a:endParaRPr lang="zh-CN" altLang="en-US" dirty="0"/>
          </a:p>
        </p:txBody>
      </p:sp>
      <p:sp>
        <p:nvSpPr>
          <p:cNvPr id="31" name="TextBox 30"/>
          <p:cNvSpPr txBox="1"/>
          <p:nvPr/>
        </p:nvSpPr>
        <p:spPr>
          <a:xfrm>
            <a:off x="4163079" y="3750244"/>
            <a:ext cx="482846" cy="369332"/>
          </a:xfrm>
          <a:prstGeom prst="rect">
            <a:avLst/>
          </a:prstGeom>
          <a:noFill/>
        </p:spPr>
        <p:txBody>
          <a:bodyPr wrap="square" rtlCol="0">
            <a:spAutoFit/>
          </a:bodyPr>
          <a:lstStyle/>
          <a:p>
            <a:r>
              <a:rPr lang="en-US" altLang="zh-CN" dirty="0" smtClean="0"/>
              <a:t>No</a:t>
            </a:r>
            <a:endParaRPr lang="zh-CN" altLang="en-US" dirty="0"/>
          </a:p>
        </p:txBody>
      </p:sp>
      <p:grpSp>
        <p:nvGrpSpPr>
          <p:cNvPr id="32" name="Group 31"/>
          <p:cNvGrpSpPr/>
          <p:nvPr/>
        </p:nvGrpSpPr>
        <p:grpSpPr>
          <a:xfrm>
            <a:off x="2091153" y="1140704"/>
            <a:ext cx="1710492" cy="950273"/>
            <a:chOff x="2208592" y="19476"/>
            <a:chExt cx="1710492" cy="950273"/>
          </a:xfrm>
        </p:grpSpPr>
        <p:sp>
          <p:nvSpPr>
            <p:cNvPr id="36" name="Rounded Rectangle 35"/>
            <p:cNvSpPr/>
            <p:nvPr/>
          </p:nvSpPr>
          <p:spPr>
            <a:xfrm>
              <a:off x="2208592" y="19476"/>
              <a:ext cx="1710492" cy="950273"/>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7" name="Rounded Rectangle 4"/>
            <p:cNvSpPr/>
            <p:nvPr/>
          </p:nvSpPr>
          <p:spPr>
            <a:xfrm>
              <a:off x="2236425" y="47309"/>
              <a:ext cx="1654826" cy="89460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effectLst/>
                  <a:ea typeface="宋体" panose="02010600030101010101" pitchFamily="2" charset="-122"/>
                  <a:cs typeface="Times New Roman" panose="02020603050405020304" pitchFamily="18" charset="0"/>
                </a:rPr>
                <a:t>Convolution</a:t>
              </a:r>
              <a:endParaRPr lang="zh-CN" altLang="en-US" sz="1800" kern="1200" dirty="0"/>
            </a:p>
          </p:txBody>
        </p:sp>
      </p:grpSp>
      <p:grpSp>
        <p:nvGrpSpPr>
          <p:cNvPr id="33" name="Group 32"/>
          <p:cNvGrpSpPr/>
          <p:nvPr/>
        </p:nvGrpSpPr>
        <p:grpSpPr>
          <a:xfrm>
            <a:off x="2010256" y="2490202"/>
            <a:ext cx="1799649" cy="950273"/>
            <a:chOff x="2220586" y="1411751"/>
            <a:chExt cx="1799649" cy="950273"/>
          </a:xfrm>
        </p:grpSpPr>
        <p:sp>
          <p:nvSpPr>
            <p:cNvPr id="34" name="Rounded Rectangle 33"/>
            <p:cNvSpPr/>
            <p:nvPr/>
          </p:nvSpPr>
          <p:spPr>
            <a:xfrm>
              <a:off x="2309743" y="1411751"/>
              <a:ext cx="1710492" cy="950273"/>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Rounded Rectangle 6"/>
            <p:cNvSpPr/>
            <p:nvPr/>
          </p:nvSpPr>
          <p:spPr>
            <a:xfrm>
              <a:off x="2220586" y="1453533"/>
              <a:ext cx="1654826" cy="89460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sz="1800" kern="1200" dirty="0" smtClean="0">
                  <a:ea typeface="宋体" panose="02010600030101010101" pitchFamily="2" charset="-122"/>
                  <a:cs typeface="Times New Roman" panose="02020603050405020304" pitchFamily="18" charset="0"/>
                </a:rPr>
                <a:t>Center point and rough </a:t>
              </a:r>
              <a:r>
                <a:rPr lang="en-US" altLang="zh-CN" sz="1800" kern="1200" dirty="0" smtClean="0">
                  <a:cs typeface="Times New Roman" panose="02020603050405020304" pitchFamily="18" charset="0"/>
                </a:rPr>
                <a:t>pattern </a:t>
              </a:r>
              <a:r>
                <a:rPr lang="en-US" altLang="zh-CN" sz="1800" kern="1200" dirty="0" smtClean="0">
                  <a:ea typeface="宋体" panose="02010600030101010101" pitchFamily="2" charset="-122"/>
                  <a:cs typeface="Times New Roman" panose="02020603050405020304" pitchFamily="18" charset="0"/>
                </a:rPr>
                <a:t>size</a:t>
              </a:r>
              <a:endParaRPr lang="zh-CN" altLang="en-US" sz="1800" kern="1200" dirty="0"/>
            </a:p>
          </p:txBody>
        </p:sp>
      </p:grpSp>
      <p:grpSp>
        <p:nvGrpSpPr>
          <p:cNvPr id="38" name="Group 37"/>
          <p:cNvGrpSpPr/>
          <p:nvPr/>
        </p:nvGrpSpPr>
        <p:grpSpPr>
          <a:xfrm>
            <a:off x="2777814" y="2149962"/>
            <a:ext cx="337172" cy="280977"/>
            <a:chOff x="2879414" y="1920659"/>
            <a:chExt cx="337172" cy="280977"/>
          </a:xfrm>
        </p:grpSpPr>
        <p:sp>
          <p:nvSpPr>
            <p:cNvPr id="39" name="Right Arrow 38"/>
            <p:cNvSpPr/>
            <p:nvPr/>
          </p:nvSpPr>
          <p:spPr>
            <a:xfrm rot="5400000">
              <a:off x="2907511" y="1892562"/>
              <a:ext cx="280977" cy="337172"/>
            </a:xfrm>
            <a:prstGeom prst="rightArrow">
              <a:avLst>
                <a:gd name="adj1" fmla="val 60000"/>
                <a:gd name="adj2" fmla="val 50000"/>
              </a:avLst>
            </a:prstGeom>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sp>
        <p:sp>
          <p:nvSpPr>
            <p:cNvPr id="40" name="Right Arrow 4"/>
            <p:cNvSpPr/>
            <p:nvPr/>
          </p:nvSpPr>
          <p:spPr>
            <a:xfrm>
              <a:off x="2946848" y="1920660"/>
              <a:ext cx="202304" cy="1966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p:txBody>
        </p:sp>
      </p:grpSp>
      <p:sp>
        <p:nvSpPr>
          <p:cNvPr id="41" name="TextBox 40"/>
          <p:cNvSpPr txBox="1"/>
          <p:nvPr/>
        </p:nvSpPr>
        <p:spPr>
          <a:xfrm>
            <a:off x="914386" y="106708"/>
            <a:ext cx="7992888" cy="707886"/>
          </a:xfrm>
          <a:prstGeom prst="rect">
            <a:avLst/>
          </a:prstGeom>
          <a:noFill/>
        </p:spPr>
        <p:txBody>
          <a:bodyPr wrap="square" rtlCol="0">
            <a:spAutoFit/>
          </a:bodyPr>
          <a:lstStyle/>
          <a:p>
            <a:pPr algn="ctr"/>
            <a:r>
              <a:rPr lang="en-US" altLang="zh-CN" sz="4000" dirty="0" smtClean="0"/>
              <a:t>Working Flow</a:t>
            </a:r>
            <a:endParaRPr lang="zh-CN" altLang="en-US" sz="4000" dirty="0"/>
          </a:p>
        </p:txBody>
      </p:sp>
    </p:spTree>
    <p:extLst>
      <p:ext uri="{BB962C8B-B14F-4D97-AF65-F5344CB8AC3E}">
        <p14:creationId xmlns:p14="http://schemas.microsoft.com/office/powerpoint/2010/main" val="252180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P spid="15" grpId="0" animBg="1"/>
      <p:bldP spid="28" grpId="0" animBg="1"/>
      <p:bldP spid="30" grpId="0"/>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a:xfrm>
            <a:off x="762000" y="1946209"/>
            <a:ext cx="2057400" cy="2057400"/>
          </a:xfrm>
          <a:prstGeom prst="ellipse">
            <a:avLst/>
          </a:prstGeom>
          <a:gradFill flip="none" rotWithShape="1">
            <a:gsLst>
              <a:gs pos="5000">
                <a:srgbClr val="84D830"/>
              </a:gs>
              <a:gs pos="48000">
                <a:srgbClr val="7BCF27"/>
              </a:gs>
              <a:gs pos="100000">
                <a:srgbClr val="56901C"/>
              </a:gs>
            </a:gsLst>
            <a:path path="circle">
              <a:fillToRect l="50000" t="50000" r="50000" b="50000"/>
            </a:path>
            <a:tileRect/>
          </a:gradFill>
          <a:ln w="5080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p>
        </p:txBody>
      </p:sp>
      <p:sp>
        <p:nvSpPr>
          <p:cNvPr id="6" name="Oval 5"/>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13" name="TextBox 12"/>
          <p:cNvSpPr txBox="1"/>
          <p:nvPr/>
        </p:nvSpPr>
        <p:spPr>
          <a:xfrm>
            <a:off x="1157868" y="1592766"/>
            <a:ext cx="1219200" cy="2708434"/>
          </a:xfrm>
          <a:prstGeom prst="rect">
            <a:avLst/>
          </a:prstGeom>
          <a:noFill/>
        </p:spPr>
        <p:txBody>
          <a:bodyPr wrap="square" rtlCol="0">
            <a:spAutoFit/>
          </a:bodyPr>
          <a:lstStyle/>
          <a:p>
            <a:r>
              <a:rPr lang="en-US" sz="17000" b="1" dirty="0" smtClean="0">
                <a:solidFill>
                  <a:srgbClr val="65B131">
                    <a:alpha val="64000"/>
                  </a:srgbClr>
                </a:solidFill>
                <a:cs typeface="Arial" pitchFamily="34" charset="0"/>
              </a:rPr>
              <a:t>3</a:t>
            </a:r>
            <a:endParaRPr lang="en-US" sz="17000" b="1" dirty="0">
              <a:solidFill>
                <a:srgbClr val="65B131">
                  <a:alpha val="64000"/>
                </a:srgbClr>
              </a:solidFill>
              <a:cs typeface="Arial" pitchFamily="34" charset="0"/>
            </a:endParaRPr>
          </a:p>
        </p:txBody>
      </p:sp>
      <p:sp>
        <p:nvSpPr>
          <p:cNvPr id="4" name="TextBox 3"/>
          <p:cNvSpPr txBox="1"/>
          <p:nvPr/>
        </p:nvSpPr>
        <p:spPr>
          <a:xfrm>
            <a:off x="3247701" y="2762317"/>
            <a:ext cx="4608512" cy="769441"/>
          </a:xfrm>
          <a:prstGeom prst="rect">
            <a:avLst/>
          </a:prstGeom>
          <a:noFill/>
        </p:spPr>
        <p:txBody>
          <a:bodyPr wrap="square" rtlCol="0">
            <a:spAutoFit/>
          </a:bodyPr>
          <a:lstStyle/>
          <a:p>
            <a:r>
              <a:rPr lang="en-US" altLang="zh-CN" sz="4400" b="1" dirty="0"/>
              <a:t>Some other ideas</a:t>
            </a:r>
            <a:endParaRPr lang="zh-CN" altLang="en-US" sz="4400" b="1" dirty="0"/>
          </a:p>
        </p:txBody>
      </p:sp>
      <p:sp>
        <p:nvSpPr>
          <p:cNvPr id="5" name="Text Placeholder 4"/>
          <p:cNvSpPr>
            <a:spLocks noGrp="1"/>
          </p:cNvSpPr>
          <p:nvPr>
            <p:ph type="body" idx="1"/>
          </p:nvPr>
        </p:nvSpPr>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4000" dirty="0"/>
              <a:t>Some other ideas</a:t>
            </a:r>
            <a:endParaRPr lang="zh-CN" altLang="en-US" sz="3600" dirty="0"/>
          </a:p>
        </p:txBody>
      </p:sp>
      <p:sp>
        <p:nvSpPr>
          <p:cNvPr id="3" name="Content Placeholder 2"/>
          <p:cNvSpPr>
            <a:spLocks noGrp="1"/>
          </p:cNvSpPr>
          <p:nvPr>
            <p:ph idx="1"/>
          </p:nvPr>
        </p:nvSpPr>
        <p:spPr>
          <a:xfrm>
            <a:off x="251520" y="980728"/>
            <a:ext cx="8229600" cy="4525963"/>
          </a:xfrm>
        </p:spPr>
        <p:txBody>
          <a:bodyPr/>
          <a:lstStyle/>
          <a:p>
            <a:pPr marL="0" indent="0">
              <a:buNone/>
            </a:pPr>
            <a:endParaRPr lang="en-US" altLang="zh-CN" b="1" dirty="0" smtClean="0"/>
          </a:p>
          <a:p>
            <a:pPr marL="0" indent="0">
              <a:buNone/>
            </a:pPr>
            <a:r>
              <a:rPr lang="en-US" altLang="zh-CN" b="1" dirty="0" smtClean="0"/>
              <a:t>DCT </a:t>
            </a:r>
            <a:r>
              <a:rPr lang="en-US" altLang="zh-CN" b="1" dirty="0"/>
              <a:t>Image </a:t>
            </a:r>
            <a:r>
              <a:rPr lang="en-US" altLang="zh-CN" b="1" dirty="0" err="1"/>
              <a:t>Denoising</a:t>
            </a:r>
            <a:r>
              <a:rPr lang="en-US" altLang="zh-CN" b="1" dirty="0"/>
              <a:t> (12)</a:t>
            </a:r>
            <a:endParaRPr lang="zh-CN" altLang="zh-CN" dirty="0"/>
          </a:p>
        </p:txBody>
      </p:sp>
      <p:pic>
        <p:nvPicPr>
          <p:cNvPr id="9" name="Picture 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2714081"/>
            <a:ext cx="4468176" cy="2792610"/>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38430" y="2714081"/>
            <a:ext cx="4361246" cy="2743620"/>
          </a:xfrm>
          <a:prstGeom prst="rect">
            <a:avLst/>
          </a:prstGeom>
        </p:spPr>
      </p:pic>
    </p:spTree>
    <p:extLst>
      <p:ext uri="{BB962C8B-B14F-4D97-AF65-F5344CB8AC3E}">
        <p14:creationId xmlns:p14="http://schemas.microsoft.com/office/powerpoint/2010/main" val="3479544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4000" dirty="0"/>
              <a:t>Some other ideas</a:t>
            </a:r>
            <a:endParaRPr lang="zh-CN" altLang="en-US" sz="3600" dirty="0"/>
          </a:p>
        </p:txBody>
      </p:sp>
      <p:sp>
        <p:nvSpPr>
          <p:cNvPr id="3" name="Content Placeholder 2"/>
          <p:cNvSpPr>
            <a:spLocks noGrp="1"/>
          </p:cNvSpPr>
          <p:nvPr>
            <p:ph idx="1"/>
          </p:nvPr>
        </p:nvSpPr>
        <p:spPr/>
        <p:txBody>
          <a:bodyPr/>
          <a:lstStyle/>
          <a:p>
            <a:pPr marL="0" indent="0">
              <a:buNone/>
            </a:pPr>
            <a:r>
              <a:rPr lang="en-US" altLang="zh-CN" b="1" dirty="0" smtClean="0"/>
              <a:t>Cartoon </a:t>
            </a:r>
            <a:r>
              <a:rPr lang="en-US" altLang="zh-CN" b="1" dirty="0"/>
              <a:t>texture (7)</a:t>
            </a:r>
            <a:endParaRPr lang="zh-CN" altLang="zh-CN" b="1" dirty="0"/>
          </a:p>
          <a:p>
            <a:pPr marL="0" indent="0">
              <a:buNone/>
            </a:pPr>
            <a:endParaRPr lang="zh-CN" alt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40568" y="2430719"/>
            <a:ext cx="5725596" cy="3446553"/>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72000" y="2636912"/>
            <a:ext cx="4513935" cy="2821209"/>
          </a:xfrm>
          <a:prstGeom prst="rect">
            <a:avLst/>
          </a:prstGeom>
        </p:spPr>
      </p:pic>
    </p:spTree>
    <p:extLst>
      <p:ext uri="{BB962C8B-B14F-4D97-AF65-F5344CB8AC3E}">
        <p14:creationId xmlns:p14="http://schemas.microsoft.com/office/powerpoint/2010/main" val="1540587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Oval 1"/>
          <p:cNvSpPr/>
          <p:nvPr/>
        </p:nvSpPr>
        <p:spPr>
          <a:xfrm>
            <a:off x="762000" y="1946209"/>
            <a:ext cx="2057400" cy="2057400"/>
          </a:xfrm>
          <a:prstGeom prst="ellipse">
            <a:avLst/>
          </a:prstGeom>
          <a:gradFill>
            <a:gsLst>
              <a:gs pos="0">
                <a:schemeClr val="bg1">
                  <a:lumMod val="95000"/>
                </a:schemeClr>
              </a:gs>
              <a:gs pos="50000">
                <a:schemeClr val="bg1">
                  <a:lumMod val="75000"/>
                </a:schemeClr>
              </a:gs>
              <a:gs pos="100000">
                <a:schemeClr val="tx1">
                  <a:lumMod val="65000"/>
                  <a:lumOff val="35000"/>
                </a:schemeClr>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p>
        </p:txBody>
      </p:sp>
      <p:sp>
        <p:nvSpPr>
          <p:cNvPr id="3" name="Oval 2"/>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9" name="Title 8"/>
          <p:cNvSpPr>
            <a:spLocks noGrp="1"/>
          </p:cNvSpPr>
          <p:nvPr>
            <p:ph type="title"/>
          </p:nvPr>
        </p:nvSpPr>
        <p:spPr/>
        <p:txBody>
          <a:bodyPr>
            <a:normAutofit/>
          </a:bodyPr>
          <a:lstStyle/>
          <a:p>
            <a:pPr lvl="0">
              <a:spcBef>
                <a:spcPts val="0"/>
              </a:spcBef>
            </a:pPr>
            <a:r>
              <a:rPr lang="en-US" sz="4400" cap="none" dirty="0" smtClean="0">
                <a:solidFill>
                  <a:prstClr val="black">
                    <a:lumMod val="85000"/>
                    <a:lumOff val="15000"/>
                  </a:prstClr>
                </a:solidFill>
                <a:ea typeface="+mn-ea"/>
                <a:cs typeface="+mn-cs"/>
              </a:rPr>
              <a:t>Results</a:t>
            </a:r>
            <a:r>
              <a:rPr lang="en-US" sz="4000" cap="none" dirty="0" smtClean="0">
                <a:solidFill>
                  <a:prstClr val="black">
                    <a:lumMod val="85000"/>
                    <a:lumOff val="15000"/>
                  </a:prstClr>
                </a:solidFill>
                <a:ea typeface="+mn-ea"/>
                <a:cs typeface="+mn-cs"/>
              </a:rPr>
              <a:t> (Graph Show) </a:t>
            </a:r>
            <a:r>
              <a:rPr lang="en-US" sz="4000" b="0" cap="none" dirty="0" smtClean="0">
                <a:solidFill>
                  <a:prstClr val="black">
                    <a:lumMod val="50000"/>
                    <a:lumOff val="50000"/>
                  </a:prstClr>
                </a:solidFill>
                <a:ea typeface="+mn-ea"/>
                <a:cs typeface="Arial" pitchFamily="34" charset="0"/>
              </a:rPr>
              <a:t/>
            </a:r>
            <a:br>
              <a:rPr lang="en-US" sz="4000" b="0" cap="none" dirty="0" smtClean="0">
                <a:solidFill>
                  <a:prstClr val="black">
                    <a:lumMod val="50000"/>
                    <a:lumOff val="50000"/>
                  </a:prstClr>
                </a:solidFill>
                <a:ea typeface="+mn-ea"/>
                <a:cs typeface="Arial" pitchFamily="34" charset="0"/>
              </a:rPr>
            </a:br>
            <a:endParaRPr lang="en-US" sz="2800" dirty="0"/>
          </a:p>
        </p:txBody>
      </p:sp>
      <p:sp>
        <p:nvSpPr>
          <p:cNvPr id="4" name="Text Placeholder 3"/>
          <p:cNvSpPr>
            <a:spLocks noGrp="1"/>
          </p:cNvSpPr>
          <p:nvPr>
            <p:ph type="body" idx="1"/>
          </p:nvPr>
        </p:nvSpPr>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81000"/>
            <a:ext cx="7924800" cy="707886"/>
          </a:xfrm>
          <a:prstGeom prst="rect">
            <a:avLst/>
          </a:prstGeom>
          <a:noFill/>
        </p:spPr>
        <p:txBody>
          <a:bodyPr wrap="square" rtlCol="0">
            <a:normAutofit/>
          </a:bodyPr>
          <a:lstStyle/>
          <a:p>
            <a:r>
              <a:rPr lang="en-US" sz="4000" b="1" dirty="0" smtClean="0">
                <a:solidFill>
                  <a:schemeClr val="tx1">
                    <a:lumMod val="85000"/>
                    <a:lumOff val="15000"/>
                  </a:schemeClr>
                </a:solidFill>
                <a:latin typeface="+mj-lt"/>
              </a:rPr>
              <a:t>Background</a:t>
            </a:r>
            <a:endParaRPr lang="en-US" sz="4000" dirty="0">
              <a:solidFill>
                <a:schemeClr val="tx1">
                  <a:lumMod val="50000"/>
                  <a:lumOff val="50000"/>
                </a:schemeClr>
              </a:solidFill>
              <a:latin typeface="+mj-lt"/>
              <a:cs typeface="Arial" pitchFamily="34" charset="0"/>
            </a:endParaRPr>
          </a:p>
        </p:txBody>
      </p:sp>
      <p:cxnSp>
        <p:nvCxnSpPr>
          <p:cNvPr id="10" name="Straight Connector 9"/>
          <p:cNvCxnSpPr/>
          <p:nvPr/>
        </p:nvCxnSpPr>
        <p:spPr>
          <a:xfrm>
            <a:off x="1905000" y="2936809"/>
            <a:ext cx="5257800" cy="1588"/>
          </a:xfrm>
          <a:prstGeom prst="line">
            <a:avLst/>
          </a:prstGeom>
          <a:ln w="47625">
            <a:solidFill>
              <a:srgbClr val="E4E4E4"/>
            </a:solidFill>
          </a:ln>
          <a:effectLst/>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09600" y="1175047"/>
            <a:ext cx="8077200" cy="1200329"/>
          </a:xfrm>
          <a:prstGeom prst="rect">
            <a:avLst/>
          </a:prstGeom>
          <a:noFill/>
        </p:spPr>
        <p:txBody>
          <a:bodyPr wrap="square" rtlCol="0">
            <a:spAutoFit/>
          </a:bodyPr>
          <a:lstStyle/>
          <a:p>
            <a:r>
              <a:rPr lang="en-US" altLang="zh-CN" sz="2400" dirty="0" smtClean="0"/>
              <a:t>Liu Bolin is Chinese artist, who is famous for camouflage image by hiding himself in the background. Our project is to expose the him to public in a efficient and accurate way.</a:t>
            </a:r>
            <a:endParaRPr lang="zh-CN" altLang="en-US" sz="24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6943" y="2708920"/>
            <a:ext cx="5830114" cy="4001058"/>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Content Placeholder 2"/>
          <p:cNvSpPr>
            <a:spLocks noGrp="1"/>
          </p:cNvSpPr>
          <p:nvPr>
            <p:ph idx="1"/>
          </p:nvPr>
        </p:nvSpPr>
        <p:spPr/>
        <p:txBody>
          <a:bodyPr/>
          <a:lstStyle/>
          <a:p>
            <a:r>
              <a:rPr lang="en-US" altLang="zh-CN" dirty="0" smtClean="0"/>
              <a:t>30 images will be tested </a:t>
            </a:r>
          </a:p>
          <a:p>
            <a:endParaRPr lang="en-US" altLang="zh-CN" dirty="0"/>
          </a:p>
          <a:p>
            <a:r>
              <a:rPr lang="en-US" altLang="zh-CN" dirty="0" smtClean="0"/>
              <a:t>Advantages and Disadvantages</a:t>
            </a:r>
          </a:p>
          <a:p>
            <a:endParaRPr lang="en-US" altLang="zh-CN" dirty="0"/>
          </a:p>
          <a:p>
            <a:r>
              <a:rPr lang="en-US" altLang="zh-CN" dirty="0" smtClean="0"/>
              <a:t>An </a:t>
            </a:r>
            <a:r>
              <a:rPr lang="en-US" altLang="zh-CN" dirty="0" smtClean="0"/>
              <a:t>interesting </a:t>
            </a:r>
            <a:r>
              <a:rPr lang="en-US" altLang="zh-CN" dirty="0" smtClean="0"/>
              <a:t>discovery and an extra work. </a:t>
            </a:r>
            <a:endParaRPr lang="zh-CN" altLang="en-US" dirty="0"/>
          </a:p>
        </p:txBody>
      </p:sp>
    </p:spTree>
    <p:extLst>
      <p:ext uri="{BB962C8B-B14F-4D97-AF65-F5344CB8AC3E}">
        <p14:creationId xmlns:p14="http://schemas.microsoft.com/office/powerpoint/2010/main" val="2274436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7584" y="1052736"/>
            <a:ext cx="7056784" cy="769441"/>
          </a:xfrm>
          <a:prstGeom prst="rect">
            <a:avLst/>
          </a:prstGeom>
          <a:noFill/>
        </p:spPr>
        <p:txBody>
          <a:bodyPr wrap="square" rtlCol="0">
            <a:spAutoFit/>
          </a:bodyPr>
          <a:lstStyle/>
          <a:p>
            <a:r>
              <a:rPr lang="en-US" altLang="zh-CN" sz="4400" b="1" dirty="0" smtClean="0"/>
              <a:t>Advantage</a:t>
            </a:r>
            <a:endParaRPr lang="zh-CN" altLang="en-US" sz="6000" b="1" dirty="0"/>
          </a:p>
        </p:txBody>
      </p:sp>
      <p:sp>
        <p:nvSpPr>
          <p:cNvPr id="5" name="TextBox 4"/>
          <p:cNvSpPr txBox="1"/>
          <p:nvPr/>
        </p:nvSpPr>
        <p:spPr>
          <a:xfrm>
            <a:off x="771312" y="2420888"/>
            <a:ext cx="7113055" cy="523220"/>
          </a:xfrm>
          <a:prstGeom prst="rect">
            <a:avLst/>
          </a:prstGeom>
          <a:noFill/>
        </p:spPr>
        <p:txBody>
          <a:bodyPr wrap="square" rtlCol="0">
            <a:spAutoFit/>
          </a:bodyPr>
          <a:lstStyle/>
          <a:p>
            <a:r>
              <a:rPr lang="en-US" altLang="zh-CN" sz="2800" dirty="0"/>
              <a:t>(</a:t>
            </a:r>
            <a:r>
              <a:rPr lang="en-US" altLang="zh-CN" sz="2800" dirty="0" smtClean="0"/>
              <a:t>1) Real time</a:t>
            </a:r>
            <a:endParaRPr lang="zh-CN" altLang="en-US" sz="2800" dirty="0"/>
          </a:p>
        </p:txBody>
      </p:sp>
      <p:sp>
        <p:nvSpPr>
          <p:cNvPr id="6" name="TextBox 5"/>
          <p:cNvSpPr txBox="1"/>
          <p:nvPr/>
        </p:nvSpPr>
        <p:spPr>
          <a:xfrm>
            <a:off x="771312" y="3422173"/>
            <a:ext cx="7344816" cy="523220"/>
          </a:xfrm>
          <a:prstGeom prst="rect">
            <a:avLst/>
          </a:prstGeom>
          <a:noFill/>
        </p:spPr>
        <p:txBody>
          <a:bodyPr wrap="square" rtlCol="0">
            <a:spAutoFit/>
          </a:bodyPr>
          <a:lstStyle/>
          <a:p>
            <a:r>
              <a:rPr lang="en-US" altLang="zh-CN" sz="2800" dirty="0" smtClean="0"/>
              <a:t>(2)</a:t>
            </a:r>
            <a:r>
              <a:rPr lang="en-US" altLang="zh-CN" sz="2800" dirty="0"/>
              <a:t> Relatively high recognition </a:t>
            </a:r>
            <a:r>
              <a:rPr lang="en-US" altLang="zh-CN" sz="2800" dirty="0" smtClean="0"/>
              <a:t>rate</a:t>
            </a:r>
            <a:endParaRPr lang="zh-CN" altLang="en-US" sz="2800" dirty="0"/>
          </a:p>
        </p:txBody>
      </p:sp>
    </p:spTree>
    <p:extLst>
      <p:ext uri="{BB962C8B-B14F-4D97-AF65-F5344CB8AC3E}">
        <p14:creationId xmlns:p14="http://schemas.microsoft.com/office/powerpoint/2010/main" val="484167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6144" y="1484784"/>
            <a:ext cx="6984776" cy="5262979"/>
          </a:xfrm>
          <a:prstGeom prst="rect">
            <a:avLst/>
          </a:prstGeom>
        </p:spPr>
        <p:txBody>
          <a:bodyPr wrap="square">
            <a:spAutoFit/>
          </a:bodyPr>
          <a:lstStyle/>
          <a:p>
            <a:r>
              <a:rPr lang="en-US" altLang="zh-CN" sz="3200" dirty="0"/>
              <a:t/>
            </a:r>
            <a:br>
              <a:rPr lang="en-US" altLang="zh-CN" sz="3200" dirty="0"/>
            </a:br>
            <a:r>
              <a:rPr lang="en-US" altLang="zh-CN" sz="2800" dirty="0" smtClean="0"/>
              <a:t>(1)Only </a:t>
            </a:r>
            <a:r>
              <a:rPr lang="en-US" altLang="zh-CN" sz="2800" dirty="0"/>
              <a:t>work for standing </a:t>
            </a:r>
            <a:r>
              <a:rPr lang="en-US" altLang="zh-CN" sz="2800" dirty="0" smtClean="0"/>
              <a:t>Bolin with fixed posture</a:t>
            </a:r>
            <a:r>
              <a:rPr lang="en-US" altLang="zh-CN" sz="2800" dirty="0" smtClean="0"/>
              <a:t>.</a:t>
            </a:r>
          </a:p>
          <a:p>
            <a:endParaRPr lang="en-US" altLang="zh-CN" sz="2800" dirty="0" smtClean="0"/>
          </a:p>
          <a:p>
            <a:r>
              <a:rPr lang="en-US" altLang="zh-CN" sz="2800" dirty="0"/>
              <a:t/>
            </a:r>
            <a:br>
              <a:rPr lang="en-US" altLang="zh-CN" sz="2800" dirty="0"/>
            </a:br>
            <a:r>
              <a:rPr lang="en-US" altLang="zh-CN" sz="2800" dirty="0" smtClean="0"/>
              <a:t>(2)Case </a:t>
            </a:r>
            <a:r>
              <a:rPr lang="en-US" altLang="zh-CN" sz="2800" dirty="0"/>
              <a:t>sensitive for different threshold</a:t>
            </a:r>
            <a:r>
              <a:rPr lang="en-US" altLang="zh-CN" sz="3200" dirty="0" smtClean="0"/>
              <a:t>.</a:t>
            </a:r>
          </a:p>
          <a:p>
            <a:endParaRPr lang="en-US" altLang="zh-CN" sz="3200" dirty="0"/>
          </a:p>
          <a:p>
            <a:endParaRPr lang="en-US" altLang="zh-CN" sz="3200" dirty="0" smtClean="0"/>
          </a:p>
          <a:p>
            <a:endParaRPr lang="en-US" altLang="zh-CN" sz="3200" dirty="0"/>
          </a:p>
          <a:p>
            <a:r>
              <a:rPr lang="en-US" altLang="zh-CN" sz="3200" dirty="0"/>
              <a:t/>
            </a:r>
            <a:br>
              <a:rPr lang="en-US" altLang="zh-CN" sz="3200" dirty="0"/>
            </a:br>
            <a:endParaRPr lang="zh-CN" altLang="en-US" sz="3200" dirty="0"/>
          </a:p>
        </p:txBody>
      </p:sp>
      <p:sp>
        <p:nvSpPr>
          <p:cNvPr id="5" name="TextBox 4"/>
          <p:cNvSpPr txBox="1"/>
          <p:nvPr/>
        </p:nvSpPr>
        <p:spPr>
          <a:xfrm>
            <a:off x="467544" y="980728"/>
            <a:ext cx="7416824" cy="769441"/>
          </a:xfrm>
          <a:prstGeom prst="rect">
            <a:avLst/>
          </a:prstGeom>
          <a:noFill/>
        </p:spPr>
        <p:txBody>
          <a:bodyPr wrap="square" rtlCol="0">
            <a:spAutoFit/>
          </a:bodyPr>
          <a:lstStyle/>
          <a:p>
            <a:r>
              <a:rPr lang="en-US" altLang="zh-CN" sz="4400" b="1" dirty="0"/>
              <a:t>Disadvantage</a:t>
            </a:r>
            <a:r>
              <a:rPr lang="en-US" altLang="zh-CN" sz="4000" b="1" dirty="0"/>
              <a:t>:</a:t>
            </a:r>
            <a:endParaRPr lang="zh-CN" altLang="en-US" sz="4000" b="1" dirty="0"/>
          </a:p>
        </p:txBody>
      </p:sp>
    </p:spTree>
    <p:extLst>
      <p:ext uri="{BB962C8B-B14F-4D97-AF65-F5344CB8AC3E}">
        <p14:creationId xmlns:p14="http://schemas.microsoft.com/office/powerpoint/2010/main" val="1732200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zh-CN" altLang="en-US" dirty="0"/>
          </a:p>
        </p:txBody>
      </p:sp>
      <p:pic>
        <p:nvPicPr>
          <p:cNvPr id="2050" name="Picture 2" descr="C:\Users\Yichuan\Desktop\ECE590_DigitalImageProcessing\31.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58943" y="980728"/>
            <a:ext cx="3776857" cy="273630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392786" y="980728"/>
            <a:ext cx="3774735"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descr="C:\Users\Yichuan\Desktop\ECE590_DigitalImageProcessing\33.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5143" y="3933056"/>
            <a:ext cx="3810657" cy="277175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355976" y="3940494"/>
            <a:ext cx="3848356" cy="276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5143" y="188640"/>
            <a:ext cx="7803241" cy="523220"/>
          </a:xfrm>
          <a:prstGeom prst="rect">
            <a:avLst/>
          </a:prstGeom>
          <a:noFill/>
        </p:spPr>
        <p:txBody>
          <a:bodyPr wrap="square" rtlCol="0">
            <a:spAutoFit/>
          </a:bodyPr>
          <a:lstStyle/>
          <a:p>
            <a:r>
              <a:rPr lang="en-US" altLang="zh-CN" sz="2800" dirty="0" smtClean="0"/>
              <a:t>An interesting discovery</a:t>
            </a:r>
            <a:endParaRPr lang="zh-CN" altLang="en-US" sz="2800" dirty="0"/>
          </a:p>
        </p:txBody>
      </p:sp>
    </p:spTree>
    <p:extLst>
      <p:ext uri="{BB962C8B-B14F-4D97-AF65-F5344CB8AC3E}">
        <p14:creationId xmlns:p14="http://schemas.microsoft.com/office/powerpoint/2010/main" val="3547593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An extra work</a:t>
            </a:r>
            <a:endParaRPr lang="zh-CN" altLang="en-US" dirty="0"/>
          </a:p>
        </p:txBody>
      </p:sp>
      <p:pic>
        <p:nvPicPr>
          <p:cNvPr id="1031" name="Picture 7" descr="C:\Users\Yichuan\Desktop\ECE590_DigitalImageProcessing\2D\41.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7520" y="837894"/>
            <a:ext cx="3024336" cy="279707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Yichuan\Desktop\ECE590_DigitalImageProcessing\2D\42.png"/>
          <p:cNvPicPr>
            <a:picLocks noGrp="1" noChangeAspect="1" noChangeArrowheads="1"/>
          </p:cNvPicPr>
          <p:nvPr>
            <p:ph idx="1"/>
          </p:nvPr>
        </p:nvPicPr>
        <p:blipFill>
          <a:blip r:embed="rId3" cstate="email">
            <a:extLst>
              <a:ext uri="{28A0092B-C50C-407E-A947-70E740481C1C}">
                <a14:useLocalDpi xmlns:a14="http://schemas.microsoft.com/office/drawing/2010/main" val="0"/>
              </a:ext>
            </a:extLst>
          </a:blip>
          <a:srcRect/>
          <a:stretch>
            <a:fillRect/>
          </a:stretch>
        </p:blipFill>
        <p:spPr bwMode="auto">
          <a:xfrm>
            <a:off x="3131856" y="904031"/>
            <a:ext cx="2880320" cy="2645074"/>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Yichuan\Desktop\ECE590_DigitalImageProcessing\2D\43.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084168" y="908719"/>
            <a:ext cx="2952344" cy="27262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Yichuan\Desktop\ECE590_DigitalImageProcessing\2D\44.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292080" y="4196490"/>
            <a:ext cx="3312368" cy="225634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Yichuan\Desktop\ECE590_DigitalImageProcessing\2D\45.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67544" y="4005064"/>
            <a:ext cx="3134307" cy="2447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84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altLang="zh-CN" sz="4400" dirty="0" smtClean="0"/>
              <a:t>Reference </a:t>
            </a:r>
            <a:endParaRPr lang="zh-CN" altLang="en-US" sz="4400" dirty="0"/>
          </a:p>
        </p:txBody>
      </p:sp>
      <p:sp>
        <p:nvSpPr>
          <p:cNvPr id="4" name="TextBox 3"/>
          <p:cNvSpPr txBox="1"/>
          <p:nvPr/>
        </p:nvSpPr>
        <p:spPr>
          <a:xfrm>
            <a:off x="179512" y="1196752"/>
            <a:ext cx="8280920" cy="3785652"/>
          </a:xfrm>
          <a:prstGeom prst="rect">
            <a:avLst/>
          </a:prstGeom>
          <a:noFill/>
        </p:spPr>
        <p:txBody>
          <a:bodyPr wrap="square" rtlCol="0">
            <a:spAutoFit/>
          </a:bodyPr>
          <a:lstStyle/>
          <a:p>
            <a:r>
              <a:rPr lang="en-US" altLang="zh-CN" sz="2000" dirty="0" smtClean="0">
                <a:solidFill>
                  <a:schemeClr val="bg2">
                    <a:lumMod val="10000"/>
                  </a:schemeClr>
                </a:solidFill>
              </a:rPr>
              <a:t>(1) DCT </a:t>
            </a:r>
            <a:r>
              <a:rPr lang="en-US" altLang="zh-CN" sz="2000" dirty="0">
                <a:solidFill>
                  <a:schemeClr val="bg2">
                    <a:lumMod val="10000"/>
                  </a:schemeClr>
                </a:solidFill>
              </a:rPr>
              <a:t>image </a:t>
            </a:r>
            <a:r>
              <a:rPr lang="en-US" altLang="zh-CN" sz="2000" dirty="0" err="1">
                <a:solidFill>
                  <a:schemeClr val="bg2">
                    <a:lumMod val="10000"/>
                  </a:schemeClr>
                </a:solidFill>
              </a:rPr>
              <a:t>denoising</a:t>
            </a:r>
            <a:r>
              <a:rPr lang="en-US" altLang="zh-CN" sz="2000" dirty="0">
                <a:solidFill>
                  <a:schemeClr val="bg2">
                    <a:lumMod val="10000"/>
                  </a:schemeClr>
                </a:solidFill>
              </a:rPr>
              <a:t>: a simple and effective image </a:t>
            </a:r>
            <a:r>
              <a:rPr lang="en-US" altLang="zh-CN" sz="2000" dirty="0" err="1">
                <a:solidFill>
                  <a:schemeClr val="bg2">
                    <a:lumMod val="10000"/>
                  </a:schemeClr>
                </a:solidFill>
              </a:rPr>
              <a:t>denoising</a:t>
            </a:r>
            <a:r>
              <a:rPr lang="en-US" altLang="zh-CN" sz="2000" dirty="0">
                <a:solidFill>
                  <a:schemeClr val="bg2">
                    <a:lumMod val="10000"/>
                  </a:schemeClr>
                </a:solidFill>
              </a:rPr>
              <a:t> </a:t>
            </a:r>
            <a:r>
              <a:rPr lang="en-US" altLang="zh-CN" sz="2000" dirty="0" smtClean="0">
                <a:solidFill>
                  <a:schemeClr val="bg2">
                    <a:lumMod val="10000"/>
                  </a:schemeClr>
                </a:solidFill>
              </a:rPr>
              <a:t>algorithm:</a:t>
            </a:r>
          </a:p>
          <a:p>
            <a:r>
              <a:rPr lang="en-US" altLang="zh-CN" sz="2000" dirty="0" err="1">
                <a:solidFill>
                  <a:schemeClr val="bg2">
                    <a:lumMod val="10000"/>
                  </a:schemeClr>
                </a:solidFill>
              </a:rPr>
              <a:t>Guoshen</a:t>
            </a:r>
            <a:r>
              <a:rPr lang="en-US" altLang="zh-CN" sz="2000" dirty="0">
                <a:solidFill>
                  <a:schemeClr val="bg2">
                    <a:lumMod val="10000"/>
                  </a:schemeClr>
                </a:solidFill>
              </a:rPr>
              <a:t> Yu, and Guillermo </a:t>
            </a:r>
            <a:r>
              <a:rPr lang="en-US" altLang="zh-CN" sz="2000" dirty="0" err="1">
                <a:solidFill>
                  <a:schemeClr val="bg2">
                    <a:lumMod val="10000"/>
                  </a:schemeClr>
                </a:solidFill>
              </a:rPr>
              <a:t>Sapiro</a:t>
            </a:r>
            <a:r>
              <a:rPr lang="en-US" altLang="zh-CN" sz="2000" dirty="0">
                <a:solidFill>
                  <a:schemeClr val="bg2">
                    <a:lumMod val="10000"/>
                  </a:schemeClr>
                </a:solidFill>
              </a:rPr>
              <a:t>, “DCT image </a:t>
            </a:r>
            <a:r>
              <a:rPr lang="en-US" altLang="zh-CN" sz="2000" dirty="0" err="1">
                <a:solidFill>
                  <a:schemeClr val="bg2">
                    <a:lumMod val="10000"/>
                  </a:schemeClr>
                </a:solidFill>
              </a:rPr>
              <a:t>denoising</a:t>
            </a:r>
            <a:r>
              <a:rPr lang="en-US" altLang="zh-CN" sz="2000" dirty="0">
                <a:solidFill>
                  <a:schemeClr val="bg2">
                    <a:lumMod val="10000"/>
                  </a:schemeClr>
                </a:solidFill>
              </a:rPr>
              <a:t>: a simple and effective image </a:t>
            </a:r>
            <a:r>
              <a:rPr lang="en-US" altLang="zh-CN" sz="2000" dirty="0" err="1">
                <a:solidFill>
                  <a:schemeClr val="bg2">
                    <a:lumMod val="10000"/>
                  </a:schemeClr>
                </a:solidFill>
              </a:rPr>
              <a:t>denoising</a:t>
            </a:r>
            <a:r>
              <a:rPr lang="en-US" altLang="zh-CN" sz="2000" dirty="0">
                <a:solidFill>
                  <a:schemeClr val="bg2">
                    <a:lumMod val="10000"/>
                  </a:schemeClr>
                </a:solidFill>
              </a:rPr>
              <a:t> algorithm,” </a:t>
            </a:r>
            <a:r>
              <a:rPr lang="en-US" altLang="zh-CN" sz="2000" i="1" dirty="0">
                <a:solidFill>
                  <a:schemeClr val="bg2">
                    <a:lumMod val="10000"/>
                  </a:schemeClr>
                </a:solidFill>
              </a:rPr>
              <a:t>Image Processing On </a:t>
            </a:r>
            <a:r>
              <a:rPr lang="en-US" altLang="zh-CN" sz="2000" i="1" dirty="0" err="1">
                <a:solidFill>
                  <a:schemeClr val="bg2">
                    <a:lumMod val="10000"/>
                  </a:schemeClr>
                </a:solidFill>
              </a:rPr>
              <a:t>Line</a:t>
            </a:r>
            <a:r>
              <a:rPr lang="en-US" altLang="zh-CN" sz="2000" dirty="0" err="1">
                <a:solidFill>
                  <a:schemeClr val="bg2">
                    <a:lumMod val="10000"/>
                  </a:schemeClr>
                </a:solidFill>
              </a:rPr>
              <a:t>vol</a:t>
            </a:r>
            <a:r>
              <a:rPr lang="en-US" altLang="zh-CN" sz="2000" dirty="0">
                <a:solidFill>
                  <a:schemeClr val="bg2">
                    <a:lumMod val="10000"/>
                  </a:schemeClr>
                </a:solidFill>
              </a:rPr>
              <a:t>. 2011. http://</a:t>
            </a:r>
            <a:r>
              <a:rPr lang="en-US" altLang="zh-CN" sz="2000" dirty="0" smtClean="0">
                <a:solidFill>
                  <a:schemeClr val="bg2">
                    <a:lumMod val="10000"/>
                  </a:schemeClr>
                </a:solidFill>
              </a:rPr>
              <a:t>dx.doi.org/10.5201/ipol.2011.ys-dct</a:t>
            </a:r>
          </a:p>
          <a:p>
            <a:endParaRPr lang="en-US" altLang="zh-CN" sz="2000" dirty="0">
              <a:solidFill>
                <a:schemeClr val="bg2">
                  <a:lumMod val="10000"/>
                </a:schemeClr>
              </a:solidFill>
            </a:endParaRPr>
          </a:p>
          <a:p>
            <a:r>
              <a:rPr lang="en-US" altLang="zh-CN" sz="2000" dirty="0" smtClean="0">
                <a:solidFill>
                  <a:schemeClr val="bg2">
                    <a:lumMod val="10000"/>
                  </a:schemeClr>
                </a:solidFill>
              </a:rPr>
              <a:t>(2)</a:t>
            </a:r>
            <a:r>
              <a:rPr lang="en-US" altLang="zh-CN" sz="2000" dirty="0">
                <a:solidFill>
                  <a:schemeClr val="bg2">
                    <a:lumMod val="10000"/>
                  </a:schemeClr>
                </a:solidFill>
              </a:rPr>
              <a:t> Chan-</a:t>
            </a:r>
            <a:r>
              <a:rPr lang="en-US" altLang="zh-CN" sz="2000" dirty="0" err="1">
                <a:solidFill>
                  <a:schemeClr val="bg2">
                    <a:lumMod val="10000"/>
                  </a:schemeClr>
                </a:solidFill>
              </a:rPr>
              <a:t>Vese</a:t>
            </a:r>
            <a:r>
              <a:rPr lang="en-US" altLang="zh-CN" sz="2000" dirty="0">
                <a:solidFill>
                  <a:schemeClr val="bg2">
                    <a:lumMod val="10000"/>
                  </a:schemeClr>
                </a:solidFill>
              </a:rPr>
              <a:t> </a:t>
            </a:r>
            <a:r>
              <a:rPr lang="en-US" altLang="zh-CN" sz="2000" dirty="0" err="1" smtClean="0">
                <a:solidFill>
                  <a:schemeClr val="bg2">
                    <a:lumMod val="10000"/>
                  </a:schemeClr>
                </a:solidFill>
              </a:rPr>
              <a:t>Segmentation:</a:t>
            </a:r>
            <a:r>
              <a:rPr lang="en-US" altLang="zh-CN" sz="2000" dirty="0" err="1">
                <a:solidFill>
                  <a:schemeClr val="bg2">
                    <a:lumMod val="10000"/>
                  </a:schemeClr>
                </a:solidFill>
              </a:rPr>
              <a:t>Pascal</a:t>
            </a:r>
            <a:r>
              <a:rPr lang="en-US" altLang="zh-CN" sz="2000" dirty="0">
                <a:solidFill>
                  <a:schemeClr val="bg2">
                    <a:lumMod val="10000"/>
                  </a:schemeClr>
                </a:solidFill>
              </a:rPr>
              <a:t> </a:t>
            </a:r>
            <a:r>
              <a:rPr lang="en-US" altLang="zh-CN" sz="2000" dirty="0" err="1">
                <a:solidFill>
                  <a:schemeClr val="bg2">
                    <a:lumMod val="10000"/>
                  </a:schemeClr>
                </a:solidFill>
              </a:rPr>
              <a:t>Getreuer</a:t>
            </a:r>
            <a:r>
              <a:rPr lang="en-US" altLang="zh-CN" sz="2000" dirty="0">
                <a:solidFill>
                  <a:schemeClr val="bg2">
                    <a:lumMod val="10000"/>
                  </a:schemeClr>
                </a:solidFill>
              </a:rPr>
              <a:t>, “Chan-</a:t>
            </a:r>
            <a:r>
              <a:rPr lang="en-US" altLang="zh-CN" sz="2000" dirty="0" err="1">
                <a:solidFill>
                  <a:schemeClr val="bg2">
                    <a:lumMod val="10000"/>
                  </a:schemeClr>
                </a:solidFill>
              </a:rPr>
              <a:t>Vese</a:t>
            </a:r>
            <a:r>
              <a:rPr lang="en-US" altLang="zh-CN" sz="2000" dirty="0">
                <a:solidFill>
                  <a:schemeClr val="bg2">
                    <a:lumMod val="10000"/>
                  </a:schemeClr>
                </a:solidFill>
              </a:rPr>
              <a:t> Segmentation,” </a:t>
            </a:r>
            <a:r>
              <a:rPr lang="en-US" altLang="zh-CN" sz="2000" i="1" dirty="0">
                <a:solidFill>
                  <a:schemeClr val="bg2">
                    <a:lumMod val="10000"/>
                  </a:schemeClr>
                </a:solidFill>
              </a:rPr>
              <a:t>Image Processing On </a:t>
            </a:r>
            <a:r>
              <a:rPr lang="en-US" altLang="zh-CN" sz="2000" i="1" dirty="0" err="1">
                <a:solidFill>
                  <a:schemeClr val="bg2">
                    <a:lumMod val="10000"/>
                  </a:schemeClr>
                </a:solidFill>
              </a:rPr>
              <a:t>Line</a:t>
            </a:r>
            <a:r>
              <a:rPr lang="en-US" altLang="zh-CN" sz="2000" dirty="0" err="1">
                <a:solidFill>
                  <a:schemeClr val="bg2">
                    <a:lumMod val="10000"/>
                  </a:schemeClr>
                </a:solidFill>
              </a:rPr>
              <a:t>vol</a:t>
            </a:r>
            <a:r>
              <a:rPr lang="en-US" altLang="zh-CN" sz="2000" dirty="0">
                <a:solidFill>
                  <a:schemeClr val="bg2">
                    <a:lumMod val="10000"/>
                  </a:schemeClr>
                </a:solidFill>
              </a:rPr>
              <a:t>. 2012. http://</a:t>
            </a:r>
            <a:r>
              <a:rPr lang="en-US" altLang="zh-CN" sz="2000" dirty="0" smtClean="0">
                <a:solidFill>
                  <a:schemeClr val="bg2">
                    <a:lumMod val="10000"/>
                  </a:schemeClr>
                </a:solidFill>
              </a:rPr>
              <a:t>dx.doi.org/10.5201/ipol.2012.g-cv</a:t>
            </a:r>
          </a:p>
          <a:p>
            <a:endParaRPr lang="en-US" altLang="zh-CN" sz="2000" dirty="0">
              <a:solidFill>
                <a:schemeClr val="bg2">
                  <a:lumMod val="10000"/>
                </a:schemeClr>
              </a:solidFill>
            </a:endParaRPr>
          </a:p>
          <a:p>
            <a:r>
              <a:rPr lang="en-US" altLang="zh-CN" sz="2000" dirty="0" smtClean="0">
                <a:solidFill>
                  <a:schemeClr val="bg2">
                    <a:lumMod val="10000"/>
                  </a:schemeClr>
                </a:solidFill>
              </a:rPr>
              <a:t>(3)</a:t>
            </a:r>
            <a:r>
              <a:rPr lang="en-US" altLang="zh-CN" sz="2000" dirty="0">
                <a:solidFill>
                  <a:schemeClr val="bg2">
                    <a:lumMod val="10000"/>
                  </a:schemeClr>
                </a:solidFill>
              </a:rPr>
              <a:t> </a:t>
            </a:r>
            <a:r>
              <a:rPr lang="en-US" altLang="zh-CN" sz="2000" dirty="0" err="1">
                <a:solidFill>
                  <a:schemeClr val="bg2">
                    <a:lumMod val="10000"/>
                  </a:schemeClr>
                </a:solidFill>
              </a:rPr>
              <a:t>Cartoon+Texture</a:t>
            </a:r>
            <a:r>
              <a:rPr lang="en-US" altLang="zh-CN" sz="2000" dirty="0">
                <a:solidFill>
                  <a:schemeClr val="bg2">
                    <a:lumMod val="10000"/>
                  </a:schemeClr>
                </a:solidFill>
              </a:rPr>
              <a:t> Image </a:t>
            </a:r>
            <a:r>
              <a:rPr lang="en-US" altLang="zh-CN" sz="2000" dirty="0" err="1">
                <a:solidFill>
                  <a:schemeClr val="bg2">
                    <a:lumMod val="10000"/>
                  </a:schemeClr>
                </a:solidFill>
              </a:rPr>
              <a:t>Decomposition:Antoni</a:t>
            </a:r>
            <a:r>
              <a:rPr lang="en-US" altLang="zh-CN" sz="2000" dirty="0">
                <a:solidFill>
                  <a:schemeClr val="bg2">
                    <a:lumMod val="10000"/>
                  </a:schemeClr>
                </a:solidFill>
              </a:rPr>
              <a:t> </a:t>
            </a:r>
            <a:r>
              <a:rPr lang="en-US" altLang="zh-CN" sz="2000" dirty="0" err="1">
                <a:solidFill>
                  <a:schemeClr val="bg2">
                    <a:lumMod val="10000"/>
                  </a:schemeClr>
                </a:solidFill>
              </a:rPr>
              <a:t>Buades</a:t>
            </a:r>
            <a:r>
              <a:rPr lang="en-US" altLang="zh-CN" sz="2000" dirty="0">
                <a:solidFill>
                  <a:schemeClr val="bg2">
                    <a:lumMod val="10000"/>
                  </a:schemeClr>
                </a:solidFill>
              </a:rPr>
              <a:t>, </a:t>
            </a:r>
            <a:r>
              <a:rPr lang="en-US" altLang="zh-CN" sz="2000" dirty="0" err="1">
                <a:solidFill>
                  <a:schemeClr val="bg2">
                    <a:lumMod val="10000"/>
                  </a:schemeClr>
                </a:solidFill>
              </a:rPr>
              <a:t>Triet</a:t>
            </a:r>
            <a:r>
              <a:rPr lang="en-US" altLang="zh-CN" sz="2000" dirty="0">
                <a:solidFill>
                  <a:schemeClr val="bg2">
                    <a:lumMod val="10000"/>
                  </a:schemeClr>
                </a:solidFill>
              </a:rPr>
              <a:t> Le, Jean-Michel Morel, and </a:t>
            </a:r>
            <a:r>
              <a:rPr lang="en-US" altLang="zh-CN" sz="2000" dirty="0" err="1">
                <a:solidFill>
                  <a:schemeClr val="bg2">
                    <a:lumMod val="10000"/>
                  </a:schemeClr>
                </a:solidFill>
              </a:rPr>
              <a:t>Luminita</a:t>
            </a:r>
            <a:r>
              <a:rPr lang="en-US" altLang="zh-CN" sz="2000" dirty="0">
                <a:solidFill>
                  <a:schemeClr val="bg2">
                    <a:lumMod val="10000"/>
                  </a:schemeClr>
                </a:solidFill>
              </a:rPr>
              <a:t> </a:t>
            </a:r>
            <a:r>
              <a:rPr lang="en-US" altLang="zh-CN" sz="2000" dirty="0" err="1">
                <a:solidFill>
                  <a:schemeClr val="bg2">
                    <a:lumMod val="10000"/>
                  </a:schemeClr>
                </a:solidFill>
              </a:rPr>
              <a:t>Vese</a:t>
            </a:r>
            <a:r>
              <a:rPr lang="en-US" altLang="zh-CN" sz="2000" dirty="0">
                <a:solidFill>
                  <a:schemeClr val="bg2">
                    <a:lumMod val="10000"/>
                  </a:schemeClr>
                </a:solidFill>
              </a:rPr>
              <a:t>, “</a:t>
            </a:r>
            <a:r>
              <a:rPr lang="en-US" altLang="zh-CN" sz="2000" dirty="0" err="1">
                <a:solidFill>
                  <a:schemeClr val="bg2">
                    <a:lumMod val="10000"/>
                  </a:schemeClr>
                </a:solidFill>
              </a:rPr>
              <a:t>Cartoon+Texture</a:t>
            </a:r>
            <a:r>
              <a:rPr lang="en-US" altLang="zh-CN" sz="2000" dirty="0">
                <a:solidFill>
                  <a:schemeClr val="bg2">
                    <a:lumMod val="10000"/>
                  </a:schemeClr>
                </a:solidFill>
              </a:rPr>
              <a:t> Image Decomposition,” </a:t>
            </a:r>
            <a:r>
              <a:rPr lang="en-US" altLang="zh-CN" sz="2000" i="1" dirty="0">
                <a:solidFill>
                  <a:schemeClr val="bg2">
                    <a:lumMod val="10000"/>
                  </a:schemeClr>
                </a:solidFill>
              </a:rPr>
              <a:t>Image Processing On </a:t>
            </a:r>
            <a:r>
              <a:rPr lang="en-US" altLang="zh-CN" sz="2000" i="1" dirty="0" err="1">
                <a:solidFill>
                  <a:schemeClr val="bg2">
                    <a:lumMod val="10000"/>
                  </a:schemeClr>
                </a:solidFill>
              </a:rPr>
              <a:t>Line</a:t>
            </a:r>
            <a:r>
              <a:rPr lang="en-US" altLang="zh-CN" sz="2000" dirty="0" err="1">
                <a:solidFill>
                  <a:schemeClr val="bg2">
                    <a:lumMod val="10000"/>
                  </a:schemeClr>
                </a:solidFill>
              </a:rPr>
              <a:t>vol</a:t>
            </a:r>
            <a:r>
              <a:rPr lang="en-US" altLang="zh-CN" sz="2000" dirty="0">
                <a:solidFill>
                  <a:schemeClr val="bg2">
                    <a:lumMod val="10000"/>
                  </a:schemeClr>
                </a:solidFill>
              </a:rPr>
              <a:t>. 2011. http://dx.doi.org/10.5201/ipol.2011.blmv_ct</a:t>
            </a:r>
            <a:endParaRPr lang="zh-CN" altLang="en-US" sz="2000" dirty="0">
              <a:solidFill>
                <a:schemeClr val="bg2">
                  <a:lumMod val="10000"/>
                </a:schemeClr>
              </a:solidFill>
            </a:endParaRPr>
          </a:p>
        </p:txBody>
      </p:sp>
    </p:spTree>
    <p:extLst>
      <p:ext uri="{BB962C8B-B14F-4D97-AF65-F5344CB8AC3E}">
        <p14:creationId xmlns:p14="http://schemas.microsoft.com/office/powerpoint/2010/main" val="2026864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3"/>
          <p:cNvSpPr txBox="1">
            <a:spLocks/>
          </p:cNvSpPr>
          <p:nvPr/>
        </p:nvSpPr>
        <p:spPr>
          <a:xfrm>
            <a:off x="228600" y="3703704"/>
            <a:ext cx="7315200" cy="1325496"/>
          </a:xfrm>
          <a:prstGeom prst="rect">
            <a:avLst/>
          </a:prstGeom>
          <a:noFill/>
          <a:ln>
            <a:noFill/>
          </a:ln>
        </p:spPr>
        <p:txBody>
          <a:bodyPr vert="horz" lIns="91440" tIns="45720" rIns="91440" bIns="45720" rtlCol="0" anchor="ctr">
            <a:normAutofit fontScale="85000" lnSpcReduction="10000"/>
            <a:scene3d>
              <a:camera prst="orthographicFront"/>
              <a:lightRig rig="soft" dir="t">
                <a:rot lat="0" lon="0" rev="17220000"/>
              </a:lightRig>
            </a:scene3d>
            <a:sp3d prstMaterial="softEdge"/>
          </a:bodyPr>
          <a:lstStyle/>
          <a:p>
            <a:pPr>
              <a:lnSpc>
                <a:spcPct val="87000"/>
              </a:lnSpc>
              <a:spcBef>
                <a:spcPct val="0"/>
              </a:spcBef>
              <a:defRPr/>
            </a:pPr>
            <a:r>
              <a:rPr lang="en-US" sz="4400" dirty="0" smtClean="0">
                <a:solidFill>
                  <a:srgbClr val="92D050"/>
                </a:solidFill>
              </a:rPr>
              <a:t/>
            </a:r>
            <a:br>
              <a:rPr lang="en-US" sz="4400" dirty="0" smtClean="0">
                <a:solidFill>
                  <a:srgbClr val="92D050"/>
                </a:solidFill>
              </a:rPr>
            </a:br>
            <a:r>
              <a:rPr lang="en-US" sz="5600" b="1" dirty="0" smtClean="0">
                <a:solidFill>
                  <a:srgbClr val="92D050"/>
                </a:solidFill>
                <a:latin typeface="Arial" pitchFamily="34" charset="0"/>
                <a:cs typeface="Arial" pitchFamily="34" charset="0"/>
              </a:rPr>
              <a:t>What’s Your Message?</a:t>
            </a:r>
            <a:endParaRPr lang="en-US" sz="5600" b="1" dirty="0">
              <a:solidFill>
                <a:srgbClr val="92D050"/>
              </a:solidFill>
              <a:latin typeface="Arial" pitchFamily="34" charset="0"/>
              <a:cs typeface="Arial" pitchFamily="34" charset="0"/>
            </a:endParaRPr>
          </a:p>
        </p:txBody>
      </p:sp>
      <p:pic>
        <p:nvPicPr>
          <p:cNvPr id="7" name="Picture 6"/>
          <p:cNvPicPr>
            <a:picLocks noChangeAspect="1"/>
          </p:cNvPicPr>
          <p:nvPr/>
        </p:nvPicPr>
        <p:blipFill>
          <a:blip r:embed="rId4" cstate="print"/>
          <a:stretch>
            <a:fillRect/>
          </a:stretch>
        </p:blipFill>
        <p:spPr>
          <a:xfrm>
            <a:off x="20548" y="20547"/>
            <a:ext cx="3498527" cy="2825393"/>
          </a:xfrm>
          <a:prstGeom prst="rect">
            <a:avLst/>
          </a:prstGeom>
        </p:spPr>
      </p:pic>
      <p:pic>
        <p:nvPicPr>
          <p:cNvPr id="8" name="Picture 7"/>
          <p:cNvPicPr>
            <a:picLocks noChangeAspect="1"/>
          </p:cNvPicPr>
          <p:nvPr/>
        </p:nvPicPr>
        <p:blipFill>
          <a:blip r:embed="rId5" cstate="print"/>
          <a:stretch>
            <a:fillRect/>
          </a:stretch>
        </p:blipFill>
        <p:spPr>
          <a:xfrm>
            <a:off x="3503486" y="20548"/>
            <a:ext cx="5624418" cy="2825496"/>
          </a:xfrm>
          <a:prstGeom prst="rect">
            <a:avLst/>
          </a:prstGeom>
        </p:spPr>
      </p:pic>
      <p:pic>
        <p:nvPicPr>
          <p:cNvPr id="9" name="Picture 8"/>
          <p:cNvPicPr>
            <a:picLocks noChangeAspect="1"/>
          </p:cNvPicPr>
          <p:nvPr/>
        </p:nvPicPr>
        <p:blipFill>
          <a:blip r:embed="rId6" cstate="print"/>
          <a:stretch>
            <a:fillRect/>
          </a:stretch>
        </p:blipFill>
        <p:spPr>
          <a:xfrm>
            <a:off x="20923" y="2818500"/>
            <a:ext cx="7668994" cy="2296266"/>
          </a:xfrm>
          <a:prstGeom prst="rect">
            <a:avLst/>
          </a:prstGeom>
        </p:spPr>
      </p:pic>
      <p:pic>
        <p:nvPicPr>
          <p:cNvPr id="10" name="Picture 9"/>
          <p:cNvPicPr>
            <a:picLocks noChangeAspect="1"/>
          </p:cNvPicPr>
          <p:nvPr/>
        </p:nvPicPr>
        <p:blipFill>
          <a:blip r:embed="rId7" cstate="print"/>
          <a:stretch>
            <a:fillRect/>
          </a:stretch>
        </p:blipFill>
        <p:spPr>
          <a:xfrm>
            <a:off x="7662119" y="2819400"/>
            <a:ext cx="1461333" cy="2293850"/>
          </a:xfrm>
          <a:prstGeom prst="rect">
            <a:avLst/>
          </a:prstGeom>
        </p:spPr>
      </p:pic>
      <p:sp>
        <p:nvSpPr>
          <p:cNvPr id="6" name="Rectangle 5"/>
          <p:cNvSpPr/>
          <p:nvPr/>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grpSp>
        <p:nvGrpSpPr>
          <p:cNvPr id="20" name="Group 19"/>
          <p:cNvGrpSpPr/>
          <p:nvPr/>
        </p:nvGrpSpPr>
        <p:grpSpPr>
          <a:xfrm>
            <a:off x="0" y="5089818"/>
            <a:ext cx="9144000" cy="1768182"/>
            <a:chOff x="0" y="5089818"/>
            <a:chExt cx="9144000" cy="1768182"/>
          </a:xfrm>
        </p:grpSpPr>
        <p:pic>
          <p:nvPicPr>
            <p:cNvPr id="11" name="Picture 10"/>
            <p:cNvPicPr>
              <a:picLocks/>
            </p:cNvPicPr>
            <p:nvPr/>
          </p:nvPicPr>
          <p:blipFill>
            <a:blip r:embed="rId8" cstate="print"/>
            <a:stretch>
              <a:fillRect/>
            </a:stretch>
          </p:blipFill>
          <p:spPr>
            <a:xfrm>
              <a:off x="24064" y="5089818"/>
              <a:ext cx="9098280" cy="1737360"/>
            </a:xfrm>
            <a:prstGeom prst="rect">
              <a:avLst/>
            </a:prstGeom>
          </p:spPr>
        </p:pic>
        <p:sp>
          <p:nvSpPr>
            <p:cNvPr id="16" name="Rectangle 15"/>
            <p:cNvSpPr/>
            <p:nvPr/>
          </p:nvSpPr>
          <p:spPr>
            <a:xfrm>
              <a:off x="0" y="518160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rot="5400000">
              <a:off x="4537710" y="2251710"/>
              <a:ext cx="6858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9098281" y="515874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itle 3"/>
          <p:cNvSpPr txBox="1">
            <a:spLocks/>
          </p:cNvSpPr>
          <p:nvPr/>
        </p:nvSpPr>
        <p:spPr>
          <a:xfrm>
            <a:off x="228600" y="3125093"/>
            <a:ext cx="7315200" cy="1325563"/>
          </a:xfrm>
          <a:prstGeom prst="rect">
            <a:avLst/>
          </a:prstGeom>
          <a:noFill/>
          <a:ln>
            <a:noFill/>
          </a:ln>
        </p:spPr>
        <p:txBody>
          <a:bodyPr vert="horz" lIns="91440" tIns="45720" rIns="91440" bIns="45720" rtlCol="0" anchor="ctr">
            <a:noAutofit/>
            <a:scene3d>
              <a:camera prst="orthographicFront"/>
              <a:lightRig rig="soft" dir="t">
                <a:rot lat="0" lon="0" rev="17220000"/>
              </a:lightRig>
            </a:scene3d>
            <a:sp3d prstMaterial="softEdge"/>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87000"/>
              </a:lnSpc>
            </a:pPr>
            <a:r>
              <a:rPr lang="en-US" sz="5600" dirty="0" smtClean="0"/>
              <a:t/>
            </a:r>
            <a:br>
              <a:rPr lang="en-US" sz="5600" dirty="0" smtClean="0"/>
            </a:br>
            <a:r>
              <a:rPr lang="en-US" sz="5600" b="1" dirty="0" smtClean="0">
                <a:solidFill>
                  <a:schemeClr val="bg1"/>
                </a:solidFill>
                <a:latin typeface="Arial" pitchFamily="34" charset="0"/>
                <a:cs typeface="Arial" pitchFamily="34" charset="0"/>
              </a:rPr>
              <a:t>Thanks For Your Patience</a:t>
            </a:r>
            <a:endParaRPr lang="en-US" sz="5600" b="1" dirty="0">
              <a:solidFill>
                <a:schemeClr val="bg1"/>
              </a:solidFill>
              <a:latin typeface="Arial" pitchFamily="34" charset="0"/>
              <a:cs typeface="Arial"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
                                        <p:tgtEl>
                                          <p:spTgt spid="6"/>
                                        </p:tgtEl>
                                      </p:cBhvr>
                                    </p:animEffect>
                                    <p:set>
                                      <p:cBhvr>
                                        <p:cTn id="7" dur="1" fill="hold">
                                          <p:stCondLst>
                                            <p:cond delay="9"/>
                                          </p:stCondLst>
                                        </p:cTn>
                                        <p:tgtEl>
                                          <p:spTgt spid="6"/>
                                        </p:tgtEl>
                                        <p:attrNameLst>
                                          <p:attrName>style.visibility</p:attrName>
                                        </p:attrNameLst>
                                      </p:cBhvr>
                                      <p:to>
                                        <p:strVal val="hidden"/>
                                      </p:to>
                                    </p:set>
                                  </p:childTnLst>
                                </p:cTn>
                              </p:par>
                              <p:par>
                                <p:cTn id="8" presetID="2" presetClass="exit" presetSubtype="9" fill="hold" nodeType="withEffect">
                                  <p:stCondLst>
                                    <p:cond delay="0"/>
                                  </p:stCondLst>
                                  <p:childTnLst>
                                    <p:anim calcmode="lin" valueType="num">
                                      <p:cBhvr additive="base">
                                        <p:cTn id="9" dur="750"/>
                                        <p:tgtEl>
                                          <p:spTgt spid="7"/>
                                        </p:tgtEl>
                                        <p:attrNameLst>
                                          <p:attrName>ppt_x</p:attrName>
                                        </p:attrNameLst>
                                      </p:cBhvr>
                                      <p:tavLst>
                                        <p:tav tm="0">
                                          <p:val>
                                            <p:strVal val="ppt_x"/>
                                          </p:val>
                                        </p:tav>
                                        <p:tav tm="100000">
                                          <p:val>
                                            <p:strVal val="0-ppt_w/2"/>
                                          </p:val>
                                        </p:tav>
                                      </p:tavLst>
                                    </p:anim>
                                    <p:anim calcmode="lin" valueType="num">
                                      <p:cBhvr additive="base">
                                        <p:cTn id="10" dur="750"/>
                                        <p:tgtEl>
                                          <p:spTgt spid="7"/>
                                        </p:tgtEl>
                                        <p:attrNameLst>
                                          <p:attrName>ppt_y</p:attrName>
                                        </p:attrNameLst>
                                      </p:cBhvr>
                                      <p:tavLst>
                                        <p:tav tm="0">
                                          <p:val>
                                            <p:strVal val="ppt_y"/>
                                          </p:val>
                                        </p:tav>
                                        <p:tav tm="100000">
                                          <p:val>
                                            <p:strVal val="0-ppt_h/2"/>
                                          </p:val>
                                        </p:tav>
                                      </p:tavLst>
                                    </p:anim>
                                    <p:set>
                                      <p:cBhvr>
                                        <p:cTn id="11" dur="1" fill="hold">
                                          <p:stCondLst>
                                            <p:cond delay="749"/>
                                          </p:stCondLst>
                                        </p:cTn>
                                        <p:tgtEl>
                                          <p:spTgt spid="7"/>
                                        </p:tgtEl>
                                        <p:attrNameLst>
                                          <p:attrName>style.visibility</p:attrName>
                                        </p:attrNameLst>
                                      </p:cBhvr>
                                      <p:to>
                                        <p:strVal val="hidden"/>
                                      </p:to>
                                    </p:set>
                                  </p:childTnLst>
                                </p:cTn>
                              </p:par>
                              <p:par>
                                <p:cTn id="12" presetID="2" presetClass="exit" presetSubtype="3" fill="hold" nodeType="withEffect">
                                  <p:stCondLst>
                                    <p:cond delay="0"/>
                                  </p:stCondLst>
                                  <p:childTnLst>
                                    <p:anim calcmode="lin" valueType="num">
                                      <p:cBhvr additive="base">
                                        <p:cTn id="13" dur="750"/>
                                        <p:tgtEl>
                                          <p:spTgt spid="8"/>
                                        </p:tgtEl>
                                        <p:attrNameLst>
                                          <p:attrName>ppt_x</p:attrName>
                                        </p:attrNameLst>
                                      </p:cBhvr>
                                      <p:tavLst>
                                        <p:tav tm="0">
                                          <p:val>
                                            <p:strVal val="ppt_x"/>
                                          </p:val>
                                        </p:tav>
                                        <p:tav tm="100000">
                                          <p:val>
                                            <p:strVal val="1+ppt_w/2"/>
                                          </p:val>
                                        </p:tav>
                                      </p:tavLst>
                                    </p:anim>
                                    <p:anim calcmode="lin" valueType="num">
                                      <p:cBhvr additive="base">
                                        <p:cTn id="14" dur="750"/>
                                        <p:tgtEl>
                                          <p:spTgt spid="8"/>
                                        </p:tgtEl>
                                        <p:attrNameLst>
                                          <p:attrName>ppt_y</p:attrName>
                                        </p:attrNameLst>
                                      </p:cBhvr>
                                      <p:tavLst>
                                        <p:tav tm="0">
                                          <p:val>
                                            <p:strVal val="ppt_y"/>
                                          </p:val>
                                        </p:tav>
                                        <p:tav tm="100000">
                                          <p:val>
                                            <p:strVal val="0-ppt_h/2"/>
                                          </p:val>
                                        </p:tav>
                                      </p:tavLst>
                                    </p:anim>
                                    <p:set>
                                      <p:cBhvr>
                                        <p:cTn id="15" dur="1" fill="hold">
                                          <p:stCondLst>
                                            <p:cond delay="749"/>
                                          </p:stCondLst>
                                        </p:cTn>
                                        <p:tgtEl>
                                          <p:spTgt spid="8"/>
                                        </p:tgtEl>
                                        <p:attrNameLst>
                                          <p:attrName>style.visibility</p:attrName>
                                        </p:attrNameLst>
                                      </p:cBhvr>
                                      <p:to>
                                        <p:strVal val="hidden"/>
                                      </p:to>
                                    </p:set>
                                  </p:childTnLst>
                                </p:cTn>
                              </p:par>
                              <p:par>
                                <p:cTn id="16" presetID="2" presetClass="exit" presetSubtype="8" fill="hold" nodeType="withEffect">
                                  <p:stCondLst>
                                    <p:cond delay="0"/>
                                  </p:stCondLst>
                                  <p:childTnLst>
                                    <p:anim calcmode="lin" valueType="num">
                                      <p:cBhvr additive="base">
                                        <p:cTn id="17" dur="750"/>
                                        <p:tgtEl>
                                          <p:spTgt spid="9"/>
                                        </p:tgtEl>
                                        <p:attrNameLst>
                                          <p:attrName>ppt_x</p:attrName>
                                        </p:attrNameLst>
                                      </p:cBhvr>
                                      <p:tavLst>
                                        <p:tav tm="0">
                                          <p:val>
                                            <p:strVal val="ppt_x"/>
                                          </p:val>
                                        </p:tav>
                                        <p:tav tm="100000">
                                          <p:val>
                                            <p:strVal val="0-ppt_w/2"/>
                                          </p:val>
                                        </p:tav>
                                      </p:tavLst>
                                    </p:anim>
                                    <p:anim calcmode="lin" valueType="num">
                                      <p:cBhvr additive="base">
                                        <p:cTn id="18" dur="750"/>
                                        <p:tgtEl>
                                          <p:spTgt spid="9"/>
                                        </p:tgtEl>
                                        <p:attrNameLst>
                                          <p:attrName>ppt_y</p:attrName>
                                        </p:attrNameLst>
                                      </p:cBhvr>
                                      <p:tavLst>
                                        <p:tav tm="0">
                                          <p:val>
                                            <p:strVal val="ppt_y"/>
                                          </p:val>
                                        </p:tav>
                                        <p:tav tm="100000">
                                          <p:val>
                                            <p:strVal val="ppt_y"/>
                                          </p:val>
                                        </p:tav>
                                      </p:tavLst>
                                    </p:anim>
                                    <p:set>
                                      <p:cBhvr>
                                        <p:cTn id="19" dur="1" fill="hold">
                                          <p:stCondLst>
                                            <p:cond delay="749"/>
                                          </p:stCondLst>
                                        </p:cTn>
                                        <p:tgtEl>
                                          <p:spTgt spid="9"/>
                                        </p:tgtEl>
                                        <p:attrNameLst>
                                          <p:attrName>style.visibility</p:attrName>
                                        </p:attrNameLst>
                                      </p:cBhvr>
                                      <p:to>
                                        <p:strVal val="hidden"/>
                                      </p:to>
                                    </p:set>
                                  </p:childTnLst>
                                </p:cTn>
                              </p:par>
                              <p:par>
                                <p:cTn id="20" presetID="2" presetClass="exit" presetSubtype="2" fill="hold" nodeType="withEffect">
                                  <p:stCondLst>
                                    <p:cond delay="0"/>
                                  </p:stCondLst>
                                  <p:childTnLst>
                                    <p:anim calcmode="lin" valueType="num">
                                      <p:cBhvr additive="base">
                                        <p:cTn id="21" dur="750"/>
                                        <p:tgtEl>
                                          <p:spTgt spid="10"/>
                                        </p:tgtEl>
                                        <p:attrNameLst>
                                          <p:attrName>ppt_x</p:attrName>
                                        </p:attrNameLst>
                                      </p:cBhvr>
                                      <p:tavLst>
                                        <p:tav tm="0">
                                          <p:val>
                                            <p:strVal val="ppt_x"/>
                                          </p:val>
                                        </p:tav>
                                        <p:tav tm="100000">
                                          <p:val>
                                            <p:strVal val="1+ppt_w/2"/>
                                          </p:val>
                                        </p:tav>
                                      </p:tavLst>
                                    </p:anim>
                                    <p:anim calcmode="lin" valueType="num">
                                      <p:cBhvr additive="base">
                                        <p:cTn id="22" dur="750"/>
                                        <p:tgtEl>
                                          <p:spTgt spid="10"/>
                                        </p:tgtEl>
                                        <p:attrNameLst>
                                          <p:attrName>ppt_y</p:attrName>
                                        </p:attrNameLst>
                                      </p:cBhvr>
                                      <p:tavLst>
                                        <p:tav tm="0">
                                          <p:val>
                                            <p:strVal val="ppt_y"/>
                                          </p:val>
                                        </p:tav>
                                        <p:tav tm="100000">
                                          <p:val>
                                            <p:strVal val="ppt_y"/>
                                          </p:val>
                                        </p:tav>
                                      </p:tavLst>
                                    </p:anim>
                                    <p:set>
                                      <p:cBhvr>
                                        <p:cTn id="23" dur="1" fill="hold">
                                          <p:stCondLst>
                                            <p:cond delay="749"/>
                                          </p:stCondLst>
                                        </p:cTn>
                                        <p:tgtEl>
                                          <p:spTgt spid="10"/>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250"/>
                                        <p:tgtEl>
                                          <p:spTgt spid="14"/>
                                        </p:tgtEl>
                                      </p:cBhvr>
                                    </p:animEffect>
                                    <p:set>
                                      <p:cBhvr>
                                        <p:cTn id="26" dur="1" fill="hold">
                                          <p:stCondLst>
                                            <p:cond delay="24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21392" y="1557456"/>
            <a:ext cx="1219200" cy="2708434"/>
          </a:xfrm>
          <a:prstGeom prst="rect">
            <a:avLst/>
          </a:prstGeom>
          <a:noFill/>
        </p:spPr>
        <p:txBody>
          <a:bodyPr wrap="square" rtlCol="0">
            <a:spAutoFit/>
          </a:bodyPr>
          <a:lstStyle/>
          <a:p>
            <a:r>
              <a:rPr lang="en-US" sz="17000" b="1" dirty="0" smtClean="0">
                <a:solidFill>
                  <a:srgbClr val="F26200">
                    <a:alpha val="40000"/>
                  </a:srgbClr>
                </a:solidFill>
                <a:cs typeface="Arial" pitchFamily="34" charset="0"/>
              </a:rPr>
              <a:t>1</a:t>
            </a:r>
            <a:endParaRPr lang="en-US" sz="17000" b="1" dirty="0">
              <a:solidFill>
                <a:srgbClr val="F26200">
                  <a:alpha val="40000"/>
                </a:srgbClr>
              </a:solidFill>
              <a:cs typeface="Arial" pitchFamily="34" charset="0"/>
            </a:endParaRPr>
          </a:p>
        </p:txBody>
      </p:sp>
      <p:sp>
        <p:nvSpPr>
          <p:cNvPr id="2" name="Text Placeholder 1"/>
          <p:cNvSpPr>
            <a:spLocks noGrp="1"/>
          </p:cNvSpPr>
          <p:nvPr>
            <p:ph type="body" idx="1"/>
          </p:nvPr>
        </p:nvSpPr>
        <p:spPr/>
        <p:txBody>
          <a:bodyPr/>
          <a:lstStyle/>
          <a:p>
            <a:endParaRPr lang="zh-CN" altLang="en-US" dirty="0"/>
          </a:p>
        </p:txBody>
      </p:sp>
      <p:sp>
        <p:nvSpPr>
          <p:cNvPr id="7" name="TextBox 6"/>
          <p:cNvSpPr txBox="1"/>
          <p:nvPr/>
        </p:nvSpPr>
        <p:spPr>
          <a:xfrm>
            <a:off x="3563888" y="2708920"/>
            <a:ext cx="3672408" cy="769441"/>
          </a:xfrm>
          <a:prstGeom prst="rect">
            <a:avLst/>
          </a:prstGeom>
          <a:noFill/>
        </p:spPr>
        <p:txBody>
          <a:bodyPr wrap="square" rtlCol="0">
            <a:spAutoFit/>
          </a:bodyPr>
          <a:lstStyle/>
          <a:p>
            <a:r>
              <a:rPr lang="en-US" altLang="zh-CN" sz="4400" b="1" dirty="0" smtClean="0"/>
              <a:t>Introduction</a:t>
            </a:r>
            <a:endParaRPr lang="zh-CN" altLang="en-US" sz="44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4389864" y="3962400"/>
            <a:ext cx="3946416" cy="2337370"/>
          </a:xfrm>
          <a:prstGeom prst="rect">
            <a:avLst/>
          </a:prstGeom>
          <a:noFill/>
        </p:spPr>
        <p:txBody>
          <a:bodyPr wrap="square" rtlCol="0">
            <a:normAutofit/>
          </a:bodyPr>
          <a:lstStyle/>
          <a:p>
            <a:endParaRPr lang="en-US" dirty="0">
              <a:solidFill>
                <a:prstClr val="black">
                  <a:lumMod val="85000"/>
                  <a:lumOff val="15000"/>
                </a:prstClr>
              </a:solidFill>
            </a:endParaRPr>
          </a:p>
        </p:txBody>
      </p:sp>
      <p:sp>
        <p:nvSpPr>
          <p:cNvPr id="9" name="Title 8"/>
          <p:cNvSpPr>
            <a:spLocks noGrp="1"/>
          </p:cNvSpPr>
          <p:nvPr>
            <p:ph type="title"/>
          </p:nvPr>
        </p:nvSpPr>
        <p:spPr/>
        <p:txBody>
          <a:bodyPr>
            <a:noAutofit/>
          </a:bodyPr>
          <a:lstStyle/>
          <a:p>
            <a:pPr lvl="0">
              <a:spcBef>
                <a:spcPts val="0"/>
              </a:spcBef>
            </a:pPr>
            <a:r>
              <a:rPr lang="en-US" sz="4400" b="1" dirty="0" smtClean="0">
                <a:solidFill>
                  <a:prstClr val="black">
                    <a:lumMod val="85000"/>
                    <a:lumOff val="15000"/>
                  </a:prstClr>
                </a:solidFill>
                <a:latin typeface="+mn-lt"/>
                <a:ea typeface="+mn-ea"/>
                <a:cs typeface="+mn-cs"/>
              </a:rPr>
              <a:t>Characteristics Of </a:t>
            </a:r>
            <a:r>
              <a:rPr lang="en-US" sz="4400" b="1" dirty="0">
                <a:solidFill>
                  <a:prstClr val="black">
                    <a:lumMod val="85000"/>
                    <a:lumOff val="15000"/>
                  </a:prstClr>
                </a:solidFill>
                <a:latin typeface="+mn-lt"/>
                <a:ea typeface="+mn-ea"/>
                <a:cs typeface="+mn-cs"/>
              </a:rPr>
              <a:t>t</a:t>
            </a:r>
            <a:r>
              <a:rPr lang="en-US" sz="4400" b="1" dirty="0" smtClean="0">
                <a:solidFill>
                  <a:prstClr val="black">
                    <a:lumMod val="85000"/>
                    <a:lumOff val="15000"/>
                  </a:prstClr>
                </a:solidFill>
                <a:latin typeface="+mn-lt"/>
                <a:ea typeface="+mn-ea"/>
                <a:cs typeface="+mn-cs"/>
              </a:rPr>
              <a:t>he Images</a:t>
            </a:r>
            <a:endParaRPr lang="en-US" sz="4400" dirty="0">
              <a:latin typeface="+mn-lt"/>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7625" y="964957"/>
            <a:ext cx="3333575" cy="2693529"/>
          </a:xfrm>
          <a:prstGeom prst="rect">
            <a:avLst/>
          </a:prstGeom>
        </p:spPr>
      </p:pic>
      <p:sp>
        <p:nvSpPr>
          <p:cNvPr id="6" name="TextBox 5"/>
          <p:cNvSpPr txBox="1"/>
          <p:nvPr/>
        </p:nvSpPr>
        <p:spPr>
          <a:xfrm>
            <a:off x="1187624" y="3739098"/>
            <a:ext cx="2407628" cy="369332"/>
          </a:xfrm>
          <a:prstGeom prst="rect">
            <a:avLst/>
          </a:prstGeom>
          <a:noFill/>
        </p:spPr>
        <p:txBody>
          <a:bodyPr wrap="square" rtlCol="0">
            <a:spAutoFit/>
          </a:bodyPr>
          <a:lstStyle/>
          <a:p>
            <a:r>
              <a:rPr lang="en-US" altLang="zh-CN" dirty="0" smtClean="0"/>
              <a:t>Figure 1</a:t>
            </a:r>
            <a:endParaRPr lang="zh-CN" altLang="en-US" dirty="0"/>
          </a:p>
        </p:txBody>
      </p:sp>
      <p:sp>
        <p:nvSpPr>
          <p:cNvPr id="7" name="TextBox 6"/>
          <p:cNvSpPr txBox="1"/>
          <p:nvPr/>
        </p:nvSpPr>
        <p:spPr>
          <a:xfrm>
            <a:off x="1054820" y="6453336"/>
            <a:ext cx="1800200" cy="369332"/>
          </a:xfrm>
          <a:prstGeom prst="rect">
            <a:avLst/>
          </a:prstGeom>
          <a:noFill/>
        </p:spPr>
        <p:txBody>
          <a:bodyPr wrap="square" rtlCol="0">
            <a:spAutoFit/>
          </a:bodyPr>
          <a:lstStyle/>
          <a:p>
            <a:r>
              <a:rPr lang="en-US" altLang="zh-CN" dirty="0" smtClean="0"/>
              <a:t>Figure 2</a:t>
            </a:r>
            <a:endParaRPr lang="zh-CN" altLang="en-US" dirty="0"/>
          </a:p>
        </p:txBody>
      </p:sp>
      <p:pic>
        <p:nvPicPr>
          <p:cNvPr id="10" name="Picture 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7626" y="4189042"/>
            <a:ext cx="3387974" cy="2110728"/>
          </a:xfrm>
          <a:prstGeom prst="rect">
            <a:avLst/>
          </a:prstGeom>
        </p:spPr>
      </p:pic>
      <p:sp>
        <p:nvSpPr>
          <p:cNvPr id="2" name="TextBox 1"/>
          <p:cNvSpPr txBox="1"/>
          <p:nvPr/>
        </p:nvSpPr>
        <p:spPr>
          <a:xfrm>
            <a:off x="3887924" y="1132289"/>
            <a:ext cx="4752528" cy="1323439"/>
          </a:xfrm>
          <a:prstGeom prst="rect">
            <a:avLst/>
          </a:prstGeom>
          <a:noFill/>
        </p:spPr>
        <p:txBody>
          <a:bodyPr wrap="square" rtlCol="0">
            <a:spAutoFit/>
          </a:bodyPr>
          <a:lstStyle/>
          <a:p>
            <a:r>
              <a:rPr lang="en-US" altLang="zh-CN" sz="2800" dirty="0">
                <a:solidFill>
                  <a:prstClr val="black">
                    <a:lumMod val="85000"/>
                    <a:lumOff val="15000"/>
                  </a:prstClr>
                </a:solidFill>
              </a:rPr>
              <a:t>In the majority of Bolin’s works, he is standing alone.</a:t>
            </a:r>
          </a:p>
          <a:p>
            <a:endParaRPr lang="zh-CN" altLang="en-US" sz="2400" dirty="0"/>
          </a:p>
        </p:txBody>
      </p:sp>
      <p:sp>
        <p:nvSpPr>
          <p:cNvPr id="4" name="TextBox 3"/>
          <p:cNvSpPr txBox="1"/>
          <p:nvPr/>
        </p:nvSpPr>
        <p:spPr>
          <a:xfrm>
            <a:off x="3851920" y="2567379"/>
            <a:ext cx="3960440" cy="800219"/>
          </a:xfrm>
          <a:prstGeom prst="rect">
            <a:avLst/>
          </a:prstGeom>
          <a:noFill/>
        </p:spPr>
        <p:txBody>
          <a:bodyPr wrap="square" rtlCol="0">
            <a:spAutoFit/>
          </a:bodyPr>
          <a:lstStyle/>
          <a:p>
            <a:r>
              <a:rPr lang="en-US" altLang="zh-CN" sz="2800" dirty="0">
                <a:solidFill>
                  <a:prstClr val="black">
                    <a:lumMod val="85000"/>
                    <a:lumOff val="15000"/>
                  </a:prstClr>
                </a:solidFill>
              </a:rPr>
              <a:t>His posture is fixed.</a:t>
            </a:r>
          </a:p>
          <a:p>
            <a:endParaRPr lang="zh-CN" altLang="en-US" dirty="0"/>
          </a:p>
        </p:txBody>
      </p:sp>
      <p:sp>
        <p:nvSpPr>
          <p:cNvPr id="5" name="TextBox 4"/>
          <p:cNvSpPr txBox="1"/>
          <p:nvPr/>
        </p:nvSpPr>
        <p:spPr>
          <a:xfrm>
            <a:off x="3779912" y="3739098"/>
            <a:ext cx="4968552" cy="2954655"/>
          </a:xfrm>
          <a:prstGeom prst="rect">
            <a:avLst/>
          </a:prstGeom>
          <a:noFill/>
        </p:spPr>
        <p:txBody>
          <a:bodyPr wrap="square" rtlCol="0">
            <a:spAutoFit/>
          </a:bodyPr>
          <a:lstStyle/>
          <a:p>
            <a:r>
              <a:rPr lang="en-US" altLang="zh-CN" sz="2800" dirty="0">
                <a:solidFill>
                  <a:prstClr val="black">
                    <a:lumMod val="85000"/>
                    <a:lumOff val="15000"/>
                  </a:prstClr>
                </a:solidFill>
              </a:rPr>
              <a:t>No matter how the Bolin camouflage himself, some body details can still be identified by the difference between camouflage part and background part.</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1560" y="260648"/>
            <a:ext cx="4104456" cy="584775"/>
          </a:xfrm>
          <a:prstGeom prst="rect">
            <a:avLst/>
          </a:prstGeom>
          <a:noFill/>
        </p:spPr>
        <p:txBody>
          <a:bodyPr wrap="square" rtlCol="0">
            <a:spAutoFit/>
          </a:bodyPr>
          <a:lstStyle/>
          <a:p>
            <a:r>
              <a:rPr lang="en-US" altLang="zh-CN" sz="3200" dirty="0" smtClean="0"/>
              <a:t>How to find Bolin?</a:t>
            </a:r>
            <a:endParaRPr lang="zh-CN" altLang="en-US" sz="3200" dirty="0"/>
          </a:p>
        </p:txBody>
      </p:sp>
      <p:sp>
        <p:nvSpPr>
          <p:cNvPr id="5" name="TextBox 4"/>
          <p:cNvSpPr txBox="1"/>
          <p:nvPr/>
        </p:nvSpPr>
        <p:spPr>
          <a:xfrm>
            <a:off x="611560" y="1628800"/>
            <a:ext cx="7964040" cy="369332"/>
          </a:xfrm>
          <a:prstGeom prst="rect">
            <a:avLst/>
          </a:prstGeom>
          <a:noFill/>
        </p:spPr>
        <p:txBody>
          <a:bodyPr wrap="square" rtlCol="0">
            <a:spAutoFit/>
          </a:bodyPr>
          <a:lstStyle/>
          <a:p>
            <a:r>
              <a:rPr lang="en-US" altLang="zh-CN" dirty="0" smtClean="0"/>
              <a:t>(2)Find a pattern as prior to determine whether the part of image exists Bolin </a:t>
            </a:r>
            <a:endParaRPr lang="zh-CN" altLang="en-US" dirty="0"/>
          </a:p>
        </p:txBody>
      </p:sp>
      <p:sp>
        <p:nvSpPr>
          <p:cNvPr id="6" name="TextBox 5"/>
          <p:cNvSpPr txBox="1"/>
          <p:nvPr/>
        </p:nvSpPr>
        <p:spPr>
          <a:xfrm>
            <a:off x="1014760" y="1998132"/>
            <a:ext cx="7056784" cy="369332"/>
          </a:xfrm>
          <a:prstGeom prst="rect">
            <a:avLst/>
          </a:prstGeom>
          <a:noFill/>
        </p:spPr>
        <p:txBody>
          <a:bodyPr wrap="square" rtlCol="0">
            <a:spAutoFit/>
          </a:bodyPr>
          <a:lstStyle/>
          <a:p>
            <a:pPr marL="285750" indent="-285750">
              <a:buFont typeface="Wingdings" panose="05000000000000000000" pitchFamily="2" charset="2"/>
              <a:buChar char="u"/>
            </a:pPr>
            <a:r>
              <a:rPr lang="en-US" altLang="zh-CN" dirty="0" smtClean="0"/>
              <a:t>Face Detection</a:t>
            </a:r>
            <a:endParaRPr lang="zh-CN" altLang="en-US" dirty="0"/>
          </a:p>
        </p:txBody>
      </p:sp>
      <p:sp>
        <p:nvSpPr>
          <p:cNvPr id="7" name="TextBox 6"/>
          <p:cNvSpPr txBox="1"/>
          <p:nvPr/>
        </p:nvSpPr>
        <p:spPr>
          <a:xfrm>
            <a:off x="1014760" y="2520772"/>
            <a:ext cx="6984776" cy="369332"/>
          </a:xfrm>
          <a:prstGeom prst="rect">
            <a:avLst/>
          </a:prstGeom>
          <a:noFill/>
        </p:spPr>
        <p:txBody>
          <a:bodyPr wrap="square" rtlCol="0">
            <a:spAutoFit/>
          </a:bodyPr>
          <a:lstStyle/>
          <a:p>
            <a:pPr marL="285750" indent="-285750">
              <a:buFont typeface="Wingdings" panose="05000000000000000000" pitchFamily="2" charset="2"/>
              <a:buChar char="u"/>
              <a:defRPr/>
            </a:pPr>
            <a:r>
              <a:rPr lang="en-US" altLang="zh-CN" dirty="0"/>
              <a:t>Hough Ellipse Detection</a:t>
            </a:r>
            <a:endParaRPr lang="zh-CN" altLang="en-US" dirty="0"/>
          </a:p>
        </p:txBody>
      </p:sp>
      <p:sp>
        <p:nvSpPr>
          <p:cNvPr id="9" name="TextBox 8"/>
          <p:cNvSpPr txBox="1"/>
          <p:nvPr/>
        </p:nvSpPr>
        <p:spPr>
          <a:xfrm>
            <a:off x="617836" y="922077"/>
            <a:ext cx="7632848" cy="369332"/>
          </a:xfrm>
          <a:prstGeom prst="rect">
            <a:avLst/>
          </a:prstGeom>
          <a:noFill/>
        </p:spPr>
        <p:txBody>
          <a:bodyPr wrap="square" rtlCol="0">
            <a:spAutoFit/>
          </a:bodyPr>
          <a:lstStyle/>
          <a:p>
            <a:r>
              <a:rPr lang="en-US" altLang="zh-CN" dirty="0" smtClean="0"/>
              <a:t>(1)Using method to indicate the pattern of Bolin</a:t>
            </a:r>
            <a:endParaRPr lang="zh-CN" altLang="en-US" dirty="0"/>
          </a:p>
        </p:txBody>
      </p:sp>
      <p:sp>
        <p:nvSpPr>
          <p:cNvPr id="10" name="TextBox 9"/>
          <p:cNvSpPr txBox="1"/>
          <p:nvPr/>
        </p:nvSpPr>
        <p:spPr>
          <a:xfrm>
            <a:off x="1014760" y="1291409"/>
            <a:ext cx="6955928" cy="369332"/>
          </a:xfrm>
          <a:prstGeom prst="rect">
            <a:avLst/>
          </a:prstGeom>
          <a:noFill/>
        </p:spPr>
        <p:txBody>
          <a:bodyPr wrap="square" rtlCol="0">
            <a:spAutoFit/>
          </a:bodyPr>
          <a:lstStyle/>
          <a:p>
            <a:pPr marL="285750" indent="-285750">
              <a:buFont typeface="Wingdings" panose="05000000000000000000" pitchFamily="2" charset="2"/>
              <a:buChar char="u"/>
              <a:defRPr/>
            </a:pPr>
            <a:r>
              <a:rPr lang="en-US" altLang="zh-CN" dirty="0"/>
              <a:t>Chan-</a:t>
            </a:r>
            <a:r>
              <a:rPr lang="en-US" altLang="zh-CN" dirty="0" err="1"/>
              <a:t>vese</a:t>
            </a:r>
            <a:r>
              <a:rPr lang="en-US" altLang="zh-CN" dirty="0"/>
              <a:t> segmentation</a:t>
            </a:r>
            <a:endParaRPr lang="zh-CN" altLang="en-US" dirty="0"/>
          </a:p>
        </p:txBody>
      </p:sp>
      <p:sp>
        <p:nvSpPr>
          <p:cNvPr id="11" name="TextBox 10"/>
          <p:cNvSpPr txBox="1"/>
          <p:nvPr/>
        </p:nvSpPr>
        <p:spPr>
          <a:xfrm>
            <a:off x="1047428" y="3043412"/>
            <a:ext cx="6408712" cy="369332"/>
          </a:xfrm>
          <a:prstGeom prst="rect">
            <a:avLst/>
          </a:prstGeom>
          <a:noFill/>
        </p:spPr>
        <p:txBody>
          <a:bodyPr wrap="square" rtlCol="0">
            <a:spAutoFit/>
          </a:bodyPr>
          <a:lstStyle/>
          <a:p>
            <a:pPr marL="285750" indent="-285750">
              <a:buFont typeface="Wingdings" panose="05000000000000000000" pitchFamily="2" charset="2"/>
              <a:buChar char="u"/>
            </a:pPr>
            <a:r>
              <a:rPr lang="en-US" altLang="zh-CN" dirty="0" smtClean="0"/>
              <a:t>Global </a:t>
            </a:r>
            <a:r>
              <a:rPr lang="en-US" altLang="zh-CN" dirty="0" err="1" smtClean="0"/>
              <a:t>hough</a:t>
            </a:r>
            <a:r>
              <a:rPr lang="en-US" altLang="zh-CN" dirty="0" smtClean="0"/>
              <a:t> line detection.</a:t>
            </a:r>
            <a:endParaRPr lang="zh-CN" altLang="en-US" dirty="0"/>
          </a:p>
        </p:txBody>
      </p:sp>
      <p:sp>
        <p:nvSpPr>
          <p:cNvPr id="12" name="TextBox 11"/>
          <p:cNvSpPr txBox="1"/>
          <p:nvPr/>
        </p:nvSpPr>
        <p:spPr>
          <a:xfrm>
            <a:off x="611560" y="3789040"/>
            <a:ext cx="6912768" cy="923330"/>
          </a:xfrm>
          <a:prstGeom prst="rect">
            <a:avLst/>
          </a:prstGeom>
          <a:noFill/>
        </p:spPr>
        <p:txBody>
          <a:bodyPr wrap="square" rtlCol="0">
            <a:spAutoFit/>
          </a:bodyPr>
          <a:lstStyle/>
          <a:p>
            <a:r>
              <a:rPr lang="en-US" altLang="zh-CN" dirty="0" smtClean="0"/>
              <a:t>Our method: find the prior cover the largest information of Bolin so that we can identify the Bolin even when some information needed by prior is losing .</a:t>
            </a:r>
            <a:endParaRPr lang="zh-CN" altLang="en-US" dirty="0"/>
          </a:p>
        </p:txBody>
      </p:sp>
      <p:sp>
        <p:nvSpPr>
          <p:cNvPr id="2" name="TextBox 1"/>
          <p:cNvSpPr txBox="1"/>
          <p:nvPr/>
        </p:nvSpPr>
        <p:spPr>
          <a:xfrm>
            <a:off x="611560" y="5085184"/>
            <a:ext cx="7056784" cy="369332"/>
          </a:xfrm>
          <a:prstGeom prst="rect">
            <a:avLst/>
          </a:prstGeom>
          <a:noFill/>
        </p:spPr>
        <p:txBody>
          <a:bodyPr wrap="square" rtlCol="0">
            <a:spAutoFit/>
          </a:bodyPr>
          <a:lstStyle/>
          <a:p>
            <a:r>
              <a:rPr lang="en-US" altLang="zh-CN" dirty="0" smtClean="0"/>
              <a:t>The body shape is carrying most information in identification of  Bolin.</a:t>
            </a:r>
            <a:endParaRPr lang="zh-CN" altLang="en-US" dirty="0"/>
          </a:p>
        </p:txBody>
      </p:sp>
    </p:spTree>
    <p:extLst>
      <p:ext uri="{BB962C8B-B14F-4D97-AF65-F5344CB8AC3E}">
        <p14:creationId xmlns:p14="http://schemas.microsoft.com/office/powerpoint/2010/main" val="100787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P spid="11" grpId="0"/>
      <p:bldP spid="12"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41614" y="4174797"/>
            <a:ext cx="950790" cy="369332"/>
          </a:xfrm>
          <a:prstGeom prst="rect">
            <a:avLst/>
          </a:prstGeom>
          <a:noFill/>
        </p:spPr>
        <p:txBody>
          <a:bodyPr wrap="square" rtlCol="0">
            <a:spAutoFit/>
          </a:bodyPr>
          <a:lstStyle/>
          <a:p>
            <a:r>
              <a:rPr lang="en-US" altLang="zh-CN" dirty="0" smtClean="0"/>
              <a:t>Figure 3</a:t>
            </a:r>
            <a:endParaRPr lang="zh-CN" alt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217723"/>
            <a:ext cx="4428361" cy="2960522"/>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60032" y="1204651"/>
            <a:ext cx="4428361" cy="3095898"/>
          </a:xfrm>
          <a:prstGeom prst="rect">
            <a:avLst/>
          </a:prstGeom>
        </p:spPr>
      </p:pic>
      <p:sp>
        <p:nvSpPr>
          <p:cNvPr id="9" name="TextBox 8"/>
          <p:cNvSpPr txBox="1"/>
          <p:nvPr/>
        </p:nvSpPr>
        <p:spPr>
          <a:xfrm>
            <a:off x="6732240" y="4367412"/>
            <a:ext cx="950790" cy="369332"/>
          </a:xfrm>
          <a:prstGeom prst="rect">
            <a:avLst/>
          </a:prstGeom>
          <a:noFill/>
        </p:spPr>
        <p:txBody>
          <a:bodyPr wrap="square" rtlCol="0">
            <a:spAutoFit/>
          </a:bodyPr>
          <a:lstStyle/>
          <a:p>
            <a:r>
              <a:rPr lang="en-US" altLang="zh-CN" dirty="0" smtClean="0"/>
              <a:t>Figure 4</a:t>
            </a:r>
            <a:endParaRPr lang="zh-CN" altLang="en-US" dirty="0"/>
          </a:p>
        </p:txBody>
      </p:sp>
      <p:sp>
        <p:nvSpPr>
          <p:cNvPr id="2" name="TextBox 1"/>
          <p:cNvSpPr txBox="1"/>
          <p:nvPr/>
        </p:nvSpPr>
        <p:spPr>
          <a:xfrm>
            <a:off x="4572000" y="4544129"/>
            <a:ext cx="4572000" cy="1477328"/>
          </a:xfrm>
          <a:prstGeom prst="rect">
            <a:avLst/>
          </a:prstGeom>
          <a:noFill/>
        </p:spPr>
        <p:txBody>
          <a:bodyPr wrap="square" rtlCol="0">
            <a:spAutoFit/>
          </a:bodyPr>
          <a:lstStyle/>
          <a:p>
            <a:r>
              <a:rPr lang="en-US" altLang="zh-CN" dirty="0" smtClean="0"/>
              <a:t>(1)Maximize </a:t>
            </a:r>
            <a:r>
              <a:rPr lang="en-US" altLang="zh-CN" smtClean="0"/>
              <a:t>enhancement of </a:t>
            </a:r>
            <a:r>
              <a:rPr lang="en-US" altLang="zh-CN" dirty="0" smtClean="0"/>
              <a:t>the weak Bolin body edge</a:t>
            </a:r>
          </a:p>
          <a:p>
            <a:r>
              <a:rPr lang="en-US" altLang="zh-CN" dirty="0" smtClean="0"/>
              <a:t>(2)Minimize reduction of the useful information when greatly reducing interfered noisy.</a:t>
            </a:r>
            <a:endParaRPr lang="zh-CN" altLang="en-US" dirty="0"/>
          </a:p>
        </p:txBody>
      </p:sp>
    </p:spTree>
    <p:extLst>
      <p:ext uri="{BB962C8B-B14F-4D97-AF65-F5344CB8AC3E}">
        <p14:creationId xmlns:p14="http://schemas.microsoft.com/office/powerpoint/2010/main" val="101146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52234868"/>
              </p:ext>
            </p:extLst>
          </p:nvPr>
        </p:nvGraphicFramePr>
        <p:xfrm>
          <a:off x="611560" y="692696"/>
          <a:ext cx="7704855" cy="6059016"/>
        </p:xfrm>
        <a:graphic>
          <a:graphicData uri="http://schemas.openxmlformats.org/drawingml/2006/table">
            <a:tbl>
              <a:tblPr firstRow="1" bandRow="1">
                <a:tableStyleId>{5C22544A-7EE6-4342-B048-85BDC9FD1C3A}</a:tableStyleId>
              </a:tblPr>
              <a:tblGrid>
                <a:gridCol w="2568285"/>
                <a:gridCol w="2568285"/>
                <a:gridCol w="2568285"/>
              </a:tblGrid>
              <a:tr h="639071">
                <a:tc>
                  <a:txBody>
                    <a:bodyPr/>
                    <a:lstStyle/>
                    <a:p>
                      <a:pPr algn="ctr"/>
                      <a:r>
                        <a:rPr lang="en-US" altLang="zh-CN" dirty="0" smtClean="0"/>
                        <a:t>Pattern Detection</a:t>
                      </a:r>
                      <a:endParaRPr lang="zh-CN" altLang="en-US" dirty="0"/>
                    </a:p>
                  </a:txBody>
                  <a:tcPr/>
                </a:tc>
                <a:tc>
                  <a:txBody>
                    <a:bodyPr/>
                    <a:lstStyle/>
                    <a:p>
                      <a:pPr algn="ctr"/>
                      <a:r>
                        <a:rPr lang="en-US" altLang="zh-CN" dirty="0" smtClean="0"/>
                        <a:t>Threshold check</a:t>
                      </a:r>
                      <a:endParaRPr lang="zh-CN" altLang="en-US" dirty="0"/>
                    </a:p>
                  </a:txBody>
                  <a:tcPr/>
                </a:tc>
                <a:tc>
                  <a:txBody>
                    <a:bodyPr/>
                    <a:lstStyle/>
                    <a:p>
                      <a:pPr algn="ctr"/>
                      <a:r>
                        <a:rPr lang="en-US" altLang="zh-CN" dirty="0" smtClean="0"/>
                        <a:t>Result Refine</a:t>
                      </a:r>
                      <a:endParaRPr lang="zh-CN" altLang="en-US" dirty="0"/>
                    </a:p>
                  </a:txBody>
                  <a:tcPr/>
                </a:tc>
              </a:tr>
              <a:tr h="6390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Chan-</a:t>
                      </a:r>
                      <a:r>
                        <a:rPr lang="en-US" altLang="zh-CN" dirty="0" err="1" smtClean="0"/>
                        <a:t>vese</a:t>
                      </a:r>
                      <a:r>
                        <a:rPr lang="en-US" altLang="zh-CN" dirty="0" smtClean="0"/>
                        <a:t> segmentation</a:t>
                      </a:r>
                      <a:endParaRPr lang="zh-CN" altLang="en-US" dirty="0" smtClean="0"/>
                    </a:p>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Otsu</a:t>
                      </a:r>
                      <a:endParaRPr lang="zh-CN" altLang="en-US" dirty="0" smtClean="0"/>
                    </a:p>
                    <a:p>
                      <a:pPr algn="ctr"/>
                      <a:endParaRPr lang="zh-CN" altLang="en-US" dirty="0"/>
                    </a:p>
                  </a:txBody>
                  <a:tcPr/>
                </a:tc>
                <a:tc>
                  <a:txBody>
                    <a:bodyPr/>
                    <a:lstStyle/>
                    <a:p>
                      <a:pPr algn="ctr"/>
                      <a:r>
                        <a:rPr lang="en-US" altLang="zh-CN" dirty="0" smtClean="0"/>
                        <a:t>Hough Line</a:t>
                      </a:r>
                      <a:r>
                        <a:rPr lang="en-US" altLang="zh-CN" baseline="0" dirty="0" smtClean="0"/>
                        <a:t> </a:t>
                      </a:r>
                      <a:endParaRPr lang="zh-CN" altLang="en-US" dirty="0"/>
                    </a:p>
                  </a:txBody>
                  <a:tcPr/>
                </a:tc>
              </a:tr>
              <a:tr h="665065">
                <a:tc>
                  <a:txBody>
                    <a:bodyPr/>
                    <a:lstStyle/>
                    <a:p>
                      <a:pPr algn="ctr"/>
                      <a:r>
                        <a:rPr lang="en-US" altLang="zh-CN" dirty="0" smtClean="0"/>
                        <a:t>Face detection</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Support</a:t>
                      </a:r>
                      <a:r>
                        <a:rPr lang="en-US" altLang="zh-CN" baseline="0" dirty="0" smtClean="0"/>
                        <a:t> Vector Machine(SVM)</a:t>
                      </a:r>
                      <a:endParaRPr lang="zh-CN" altLang="en-US" dirty="0" smtClean="0"/>
                    </a:p>
                  </a:txBody>
                  <a:tcPr/>
                </a:tc>
                <a:tc>
                  <a:txBody>
                    <a:bodyPr/>
                    <a:lstStyle/>
                    <a:p>
                      <a:pPr algn="ctr"/>
                      <a:endParaRPr lang="zh-CN" altLang="en-US" dirty="0"/>
                    </a:p>
                  </a:txBody>
                  <a:tcPr/>
                </a:tc>
              </a:tr>
              <a:tr h="6390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Hough Ellipse</a:t>
                      </a:r>
                      <a:r>
                        <a:rPr lang="en-US" altLang="zh-CN" baseline="0" dirty="0" smtClean="0"/>
                        <a:t> Detection</a:t>
                      </a:r>
                      <a:endParaRPr lang="zh-CN" altLang="en-US" dirty="0" smtClean="0"/>
                    </a:p>
                    <a:p>
                      <a:pPr algn="ctr"/>
                      <a:endParaRPr lang="zh-CN" altLang="en-US" dirty="0"/>
                    </a:p>
                  </a:txBody>
                  <a:tcPr/>
                </a:tc>
                <a:tc>
                  <a:txBody>
                    <a:bodyPr/>
                    <a:lstStyle/>
                    <a:p>
                      <a:pPr algn="ctr"/>
                      <a:endParaRPr lang="zh-CN" altLang="en-US" dirty="0"/>
                    </a:p>
                  </a:txBody>
                  <a:tcPr/>
                </a:tc>
                <a:tc>
                  <a:txBody>
                    <a:bodyPr/>
                    <a:lstStyle/>
                    <a:p>
                      <a:pPr algn="ctr"/>
                      <a:endParaRPr lang="zh-CN" altLang="en-US"/>
                    </a:p>
                  </a:txBody>
                  <a:tcPr/>
                </a:tc>
              </a:tr>
              <a:tr h="6390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DCT Image</a:t>
                      </a:r>
                      <a:r>
                        <a:rPr lang="en-US" altLang="zh-CN" baseline="0" dirty="0" smtClean="0"/>
                        <a:t> </a:t>
                      </a:r>
                      <a:r>
                        <a:rPr lang="en-US" altLang="zh-CN" baseline="0" dirty="0" err="1" smtClean="0"/>
                        <a:t>Denoising</a:t>
                      </a:r>
                      <a:endParaRPr lang="zh-CN" altLang="en-US" dirty="0" smtClean="0"/>
                    </a:p>
                    <a:p>
                      <a:pPr algn="ctr"/>
                      <a:endParaRPr lang="zh-CN" altLang="en-US" dirty="0"/>
                    </a:p>
                  </a:txBody>
                  <a:tcPr/>
                </a:tc>
                <a:tc>
                  <a:txBody>
                    <a:bodyPr/>
                    <a:lstStyle/>
                    <a:p>
                      <a:pPr algn="ctr"/>
                      <a:endParaRPr lang="zh-CN" altLang="en-US" dirty="0"/>
                    </a:p>
                  </a:txBody>
                  <a:tcPr/>
                </a:tc>
                <a:tc>
                  <a:txBody>
                    <a:bodyPr/>
                    <a:lstStyle/>
                    <a:p>
                      <a:pPr algn="ctr"/>
                      <a:endParaRPr lang="zh-CN" altLang="en-US"/>
                    </a:p>
                  </a:txBody>
                  <a:tcPr/>
                </a:tc>
              </a:tr>
              <a:tr h="6390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Cartoon</a:t>
                      </a:r>
                      <a:r>
                        <a:rPr lang="en-US" altLang="zh-CN" baseline="0" dirty="0" smtClean="0"/>
                        <a:t> texture</a:t>
                      </a:r>
                      <a:endParaRPr lang="zh-CN" altLang="en-US" dirty="0" smtClean="0"/>
                    </a:p>
                    <a:p>
                      <a:pPr algn="ctr"/>
                      <a:endParaRPr lang="zh-CN" altLang="en-US" dirty="0"/>
                    </a:p>
                  </a:txBody>
                  <a:tcPr/>
                </a:tc>
                <a:tc>
                  <a:txBody>
                    <a:bodyPr/>
                    <a:lstStyle/>
                    <a:p>
                      <a:pPr algn="ctr"/>
                      <a:endParaRPr lang="zh-CN" altLang="en-US" dirty="0"/>
                    </a:p>
                  </a:txBody>
                  <a:tcPr/>
                </a:tc>
                <a:tc>
                  <a:txBody>
                    <a:bodyPr/>
                    <a:lstStyle/>
                    <a:p>
                      <a:pPr algn="ctr"/>
                      <a:endParaRPr lang="zh-CN" altLang="en-US"/>
                    </a:p>
                  </a:txBody>
                  <a:tcPr/>
                </a:tc>
              </a:tr>
              <a:tr h="6290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err="1" smtClean="0"/>
                        <a:t>Sobel</a:t>
                      </a:r>
                      <a:r>
                        <a:rPr lang="en-US" altLang="zh-CN" dirty="0" smtClean="0"/>
                        <a:t> ,Robert</a:t>
                      </a:r>
                      <a:endParaRPr lang="zh-CN" altLang="en-US" dirty="0" smtClean="0"/>
                    </a:p>
                    <a:p>
                      <a:pPr algn="ctr"/>
                      <a:endParaRPr lang="zh-CN" altLang="en-US" dirty="0"/>
                    </a:p>
                  </a:txBody>
                  <a:tcPr/>
                </a:tc>
                <a:tc>
                  <a:txBody>
                    <a:bodyPr/>
                    <a:lstStyle/>
                    <a:p>
                      <a:pPr algn="ctr"/>
                      <a:endParaRPr lang="zh-CN" altLang="en-US"/>
                    </a:p>
                  </a:txBody>
                  <a:tcPr/>
                </a:tc>
                <a:tc>
                  <a:txBody>
                    <a:bodyPr/>
                    <a:lstStyle/>
                    <a:p>
                      <a:pPr algn="ctr"/>
                      <a:endParaRPr lang="zh-CN" altLang="en-US" dirty="0"/>
                    </a:p>
                  </a:txBody>
                  <a:tcPr/>
                </a:tc>
              </a:tr>
              <a:tr h="320040">
                <a:tc>
                  <a:txBody>
                    <a:bodyPr/>
                    <a:lstStyle/>
                    <a:p>
                      <a:pPr algn="ctr"/>
                      <a:r>
                        <a:rPr lang="en-US" altLang="zh-CN" dirty="0" smtClean="0"/>
                        <a:t>Histogram</a:t>
                      </a:r>
                      <a:r>
                        <a:rPr lang="en-US" altLang="zh-CN" baseline="0" dirty="0" smtClean="0"/>
                        <a:t> Equalization in 3D </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tr>
              <a:tr h="320040">
                <a:tc>
                  <a:txBody>
                    <a:bodyPr/>
                    <a:lstStyle/>
                    <a:p>
                      <a:pPr algn="ctr"/>
                      <a:r>
                        <a:rPr lang="en-US" altLang="zh-CN" baseline="0" dirty="0" smtClean="0"/>
                        <a:t>Patch-wise </a:t>
                      </a:r>
                      <a:r>
                        <a:rPr lang="en-US" altLang="zh-CN" dirty="0" smtClean="0"/>
                        <a:t>Histogram Equalization</a:t>
                      </a:r>
                      <a:r>
                        <a:rPr lang="en-US" altLang="zh-CN" baseline="0" dirty="0" smtClean="0"/>
                        <a:t> in Gray Image</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tr>
            </a:tbl>
          </a:graphicData>
        </a:graphic>
      </p:graphicFrame>
    </p:spTree>
    <p:extLst>
      <p:ext uri="{BB962C8B-B14F-4D97-AF65-F5344CB8AC3E}">
        <p14:creationId xmlns:p14="http://schemas.microsoft.com/office/powerpoint/2010/main" val="37973210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Oval 3"/>
          <p:cNvSpPr/>
          <p:nvPr/>
        </p:nvSpPr>
        <p:spPr>
          <a:xfrm>
            <a:off x="762000" y="1946209"/>
            <a:ext cx="2057400" cy="2057400"/>
          </a:xfrm>
          <a:prstGeom prst="ellipse">
            <a:avLst/>
          </a:prstGeom>
          <a:gradFill>
            <a:gsLst>
              <a:gs pos="0">
                <a:srgbClr val="00B0F0"/>
              </a:gs>
              <a:gs pos="50000">
                <a:srgbClr val="399ECB"/>
              </a:gs>
              <a:gs pos="100000">
                <a:srgbClr val="0077D0"/>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8" name="Oval 7"/>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17" name="TextBox 16"/>
          <p:cNvSpPr txBox="1"/>
          <p:nvPr/>
        </p:nvSpPr>
        <p:spPr>
          <a:xfrm>
            <a:off x="1159728" y="1531434"/>
            <a:ext cx="1219200" cy="2708434"/>
          </a:xfrm>
          <a:prstGeom prst="rect">
            <a:avLst/>
          </a:prstGeom>
          <a:noFill/>
        </p:spPr>
        <p:txBody>
          <a:bodyPr wrap="square" rtlCol="0">
            <a:spAutoFit/>
          </a:bodyPr>
          <a:lstStyle/>
          <a:p>
            <a:r>
              <a:rPr lang="en-US" sz="17000" b="1" dirty="0" smtClean="0">
                <a:solidFill>
                  <a:srgbClr val="2A7A9E">
                    <a:alpha val="40000"/>
                  </a:srgbClr>
                </a:solidFill>
                <a:cs typeface="Arial" pitchFamily="34" charset="0"/>
              </a:rPr>
              <a:t>2</a:t>
            </a:r>
            <a:endParaRPr lang="en-US" sz="17000" b="1" dirty="0">
              <a:solidFill>
                <a:srgbClr val="2A7A9E">
                  <a:alpha val="40000"/>
                </a:srgbClr>
              </a:solidFill>
              <a:cs typeface="Arial" pitchFamily="34" charset="0"/>
            </a:endParaRPr>
          </a:p>
        </p:txBody>
      </p:sp>
      <p:sp>
        <p:nvSpPr>
          <p:cNvPr id="9" name="Title 8"/>
          <p:cNvSpPr>
            <a:spLocks noGrp="1"/>
          </p:cNvSpPr>
          <p:nvPr>
            <p:ph type="title"/>
          </p:nvPr>
        </p:nvSpPr>
        <p:spPr>
          <a:xfrm>
            <a:off x="3707904" y="2276161"/>
            <a:ext cx="5867400" cy="1397496"/>
          </a:xfrm>
        </p:spPr>
        <p:txBody>
          <a:bodyPr>
            <a:noAutofit/>
          </a:bodyPr>
          <a:lstStyle/>
          <a:p>
            <a:pPr lvl="0">
              <a:spcBef>
                <a:spcPts val="0"/>
              </a:spcBef>
            </a:pPr>
            <a:r>
              <a:rPr lang="en-US" sz="4000" cap="none" dirty="0" smtClean="0">
                <a:solidFill>
                  <a:prstClr val="black">
                    <a:lumMod val="85000"/>
                    <a:lumOff val="15000"/>
                  </a:prstClr>
                </a:solidFill>
                <a:ea typeface="+mn-ea"/>
                <a:cs typeface="+mn-cs"/>
              </a:rPr>
              <a:t>Method</a:t>
            </a:r>
            <a:endParaRPr lang="en-US" sz="4000" b="0" cap="none" dirty="0">
              <a:solidFill>
                <a:prstClr val="black">
                  <a:lumMod val="50000"/>
                  <a:lumOff val="50000"/>
                </a:prstClr>
              </a:solidFill>
              <a:ea typeface="+mn-ea"/>
              <a:cs typeface="+mn-cs"/>
            </a:endParaRPr>
          </a:p>
        </p:txBody>
      </p:sp>
      <p:sp>
        <p:nvSpPr>
          <p:cNvPr id="2" name="Text Placeholder 1"/>
          <p:cNvSpPr>
            <a:spLocks noGrp="1"/>
          </p:cNvSpPr>
          <p:nvPr>
            <p:ph type="body" idx="1"/>
          </p:nvPr>
        </p:nvSpPr>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53536"/>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US" dirty="0" smtClean="0"/>
              <a:t>Prior</a:t>
            </a:r>
            <a:endParaRPr lang="en-US" dirty="0"/>
          </a:p>
        </p:txBody>
      </p:sp>
      <p:sp>
        <p:nvSpPr>
          <p:cNvPr id="4" name="Content Placeholder 2"/>
          <p:cNvSpPr txBox="1">
            <a:spLocks/>
          </p:cNvSpPr>
          <p:nvPr/>
        </p:nvSpPr>
        <p:spPr>
          <a:xfrm>
            <a:off x="457200" y="1646237"/>
            <a:ext cx="8229600" cy="452628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Template Construction</a:t>
            </a:r>
          </a:p>
          <a:p>
            <a:pPr marL="457200" lvl="1" indent="0">
              <a:buNone/>
            </a:pPr>
            <a:endParaRPr lang="en-US" dirty="0" smtClean="0"/>
          </a:p>
          <a:p>
            <a:pPr marL="457200" lvl="1" indent="0">
              <a:buNone/>
            </a:pPr>
            <a:endParaRPr lang="en-US" dirty="0" smtClean="0"/>
          </a:p>
          <a:p>
            <a:r>
              <a:rPr lang="en-US" dirty="0" smtClean="0"/>
              <a:t>Original Image Normalization</a:t>
            </a:r>
          </a:p>
          <a:p>
            <a:endParaRPr lang="en-US" dirty="0" smtClean="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6256" y="1328273"/>
            <a:ext cx="1526244" cy="4402008"/>
          </a:xfrm>
          <a:prstGeom prst="rect">
            <a:avLst/>
          </a:prstGeom>
        </p:spPr>
      </p:pic>
    </p:spTree>
    <p:extLst>
      <p:ext uri="{BB962C8B-B14F-4D97-AF65-F5344CB8AC3E}">
        <p14:creationId xmlns:p14="http://schemas.microsoft.com/office/powerpoint/2010/main" val="2207166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ags/tag2.xml><?xml version="1.0" encoding="utf-8"?>
<p:tagLst xmlns:a="http://schemas.openxmlformats.org/drawingml/2006/main" xmlns:r="http://schemas.openxmlformats.org/officeDocument/2006/relationships" xmlns:p="http://schemas.openxmlformats.org/presentationml/2006/main">
  <p:tag name="TIMING" val="|1.6"/>
</p:tagLst>
</file>

<file path=ppt/theme/theme1.xml><?xml version="1.0" encoding="utf-8"?>
<a:theme xmlns:a="http://schemas.openxmlformats.org/drawingml/2006/main" name="IntroducingPowerPoint2010">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8AD14C5-6E05-4732-8930-CBD406590B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IntroducingPowerPoint2010</Template>
  <TotalTime>0</TotalTime>
  <Words>775</Words>
  <Application>Microsoft Office PowerPoint</Application>
  <PresentationFormat>On-screen Show (4:3)</PresentationFormat>
  <Paragraphs>163</Paragraphs>
  <Slides>26</Slides>
  <Notes>11</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IntroducingPowerPoint2010</vt:lpstr>
      <vt:lpstr>Finding Bolin</vt:lpstr>
      <vt:lpstr>PowerPoint Presentation</vt:lpstr>
      <vt:lpstr>PowerPoint Presentation</vt:lpstr>
      <vt:lpstr>Characteristics Of the Images</vt:lpstr>
      <vt:lpstr>PowerPoint Presentation</vt:lpstr>
      <vt:lpstr>PowerPoint Presentation</vt:lpstr>
      <vt:lpstr>PowerPoint Presentation</vt:lpstr>
      <vt:lpstr>Method</vt:lpstr>
      <vt:lpstr>PowerPoint Presentation</vt:lpstr>
      <vt:lpstr>Color Enhancement</vt:lpstr>
      <vt:lpstr>PowerPoint Presentation</vt:lpstr>
      <vt:lpstr>PowerPoint Presentation</vt:lpstr>
      <vt:lpstr>Approximately Box out Bolin</vt:lpstr>
      <vt:lpstr>Exact pattern size</vt:lpstr>
      <vt:lpstr>PowerPoint Presentation</vt:lpstr>
      <vt:lpstr>PowerPoint Presentation</vt:lpstr>
      <vt:lpstr>Some other ideas</vt:lpstr>
      <vt:lpstr>Some other ideas</vt:lpstr>
      <vt:lpstr>Results (Graph Show)  </vt:lpstr>
      <vt:lpstr>PowerPoint Presentation</vt:lpstr>
      <vt:lpstr>PowerPoint Presentation</vt:lpstr>
      <vt:lpstr>PowerPoint Presentation</vt:lpstr>
      <vt:lpstr>PowerPoint Presentation</vt:lpstr>
      <vt:lpstr>An extra work</vt:lpstr>
      <vt:lpstr>Reference </vt:lpstr>
      <vt:lpstr>PowerPoint Presentation</vt:lpstr>
    </vt:vector>
  </TitlesOfParts>
  <Manager/>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2013-04-15T01:40:54Z</dcterms:created>
  <dcterms:modified xsi:type="dcterms:W3CDTF">2013-04-17T12:59:27Z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TC016745519991</vt:lpwstr>
  </property>
</Properties>
</file>